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7" r:id="rId12"/>
  </p:sldIdLst>
  <p:sldSz cx="14630400" cy="8229600"/>
  <p:notesSz cx="8229600" cy="14630400"/>
  <p:embeddedFontLst>
    <p:embeddedFont>
      <p:font typeface="Bahnschrift SemiBold" panose="020B0502040204020203" pitchFamily="34" charset="0"/>
      <p:bold r:id="rId14"/>
    </p:embeddedFont>
    <p:embeddedFont>
      <p:font typeface="Barlow Bold" panose="020B0604020202020204" charset="0"/>
      <p:bold r:id="rId15"/>
    </p:embeddedFont>
    <p:embeddedFont>
      <p:font typeface="Montserrat" panose="00000500000000000000" pitchFamily="2" charset="0"/>
      <p:regular r:id="rId16"/>
      <p:bold r:id="rId17"/>
      <p:italic r:id="rId18"/>
      <p:boldItalic r:id="rId19"/>
    </p:embeddedFont>
    <p:embeddedFont>
      <p:font typeface="Montserrat Bold" panose="00000800000000000000" charset="0"/>
      <p:bold r:id="rId20"/>
    </p:embeddedFont>
    <p:embeddedFont>
      <p:font typeface="Palatino Linotype" panose="02040502050505030304" pitchFamily="18" charset="0"/>
      <p:regular r:id="rId21"/>
      <p:bold r:id="rId22"/>
      <p:italic r:id="rId23"/>
      <p:boldItalic r:id="rId24"/>
    </p:embeddedFont>
    <p:embeddedFont>
      <p:font typeface="Raleway" pitchFamily="2" charset="0"/>
      <p:regular r:id="rId25"/>
      <p:bold r:id="rId26"/>
      <p:italic r:id="rId27"/>
      <p:boldItalic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82C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49" d="100"/>
          <a:sy n="49" d="100"/>
        </p:scale>
        <p:origin x="940" y="40"/>
      </p:cViewPr>
      <p:guideLst/>
    </p:cSldViewPr>
  </p:slideViewPr>
  <p:notesTextViewPr>
    <p:cViewPr>
      <p:scale>
        <a:sx n="1" d="1"/>
        <a:sy n="1" d="1"/>
      </p:scale>
      <p:origin x="0" y="0"/>
    </p:cViewPr>
  </p:notesTextViewPr>
  <p:sorterViewPr>
    <p:cViewPr varScale="1">
      <p:scale>
        <a:sx n="100" d="100"/>
        <a:sy n="100" d="100"/>
      </p:scale>
      <p:origin x="0" y="-560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173094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13945680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1423852"/>
            <a:ext cx="5701546" cy="1280160"/>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Times New Roman" panose="02020603050405020304" pitchFamily="18" charset="0"/>
              </a:rPr>
              <a:t>Car Black Box Project</a:t>
            </a:r>
            <a:endParaRPr lang="en-US" sz="4450" dirty="0"/>
          </a:p>
        </p:txBody>
      </p:sp>
      <p:sp>
        <p:nvSpPr>
          <p:cNvPr id="4" name="Text 1"/>
          <p:cNvSpPr/>
          <p:nvPr/>
        </p:nvSpPr>
        <p:spPr>
          <a:xfrm>
            <a:off x="6244709" y="4148733"/>
            <a:ext cx="7627382" cy="346710"/>
          </a:xfrm>
          <a:prstGeom prst="rect">
            <a:avLst/>
          </a:prstGeom>
          <a:noFill/>
          <a:ln/>
        </p:spPr>
        <p:txBody>
          <a:bodyPr wrap="none" lIns="0" tIns="0" rIns="0" bIns="0" rtlCol="0" anchor="t"/>
          <a:lstStyle/>
          <a:p>
            <a:pPr marL="0" indent="0">
              <a:lnSpc>
                <a:spcPts val="2700"/>
              </a:lnSpc>
              <a:buNone/>
            </a:pPr>
            <a:r>
              <a:rPr lang="en-US" sz="1700" dirty="0">
                <a:solidFill>
                  <a:schemeClr val="bg1"/>
                </a:solidFill>
              </a:rPr>
              <a:t>         Date: 19/2/2025</a:t>
            </a:r>
          </a:p>
        </p:txBody>
      </p:sp>
      <p:sp>
        <p:nvSpPr>
          <p:cNvPr id="7" name="Text 4"/>
          <p:cNvSpPr/>
          <p:nvPr/>
        </p:nvSpPr>
        <p:spPr>
          <a:xfrm>
            <a:off x="6699528" y="4739164"/>
            <a:ext cx="3360539" cy="379214"/>
          </a:xfrm>
          <a:prstGeom prst="rect">
            <a:avLst/>
          </a:prstGeom>
          <a:noFill/>
          <a:ln/>
        </p:spPr>
        <p:txBody>
          <a:bodyPr wrap="none" lIns="0" tIns="0" rIns="0" bIns="0" rtlCol="0" anchor="t"/>
          <a:lstStyle/>
          <a:p>
            <a:pPr marL="0" indent="0" algn="l">
              <a:lnSpc>
                <a:spcPts val="2950"/>
              </a:lnSpc>
              <a:buNone/>
            </a:pPr>
            <a:r>
              <a:rPr lang="en-US" sz="2100" b="1" dirty="0">
                <a:solidFill>
                  <a:srgbClr val="EEEFF5"/>
                </a:solidFill>
                <a:latin typeface="Montserrat Bold" pitchFamily="34" charset="0"/>
                <a:ea typeface="Montserrat Bold" pitchFamily="34" charset="-122"/>
                <a:cs typeface="Montserrat Bold" pitchFamily="34" charset="-120"/>
              </a:rPr>
              <a:t>By BAYYA CHAITHANYA</a:t>
            </a:r>
            <a:endParaRPr lang="en-US" sz="2100" dirty="0"/>
          </a:p>
        </p:txBody>
      </p:sp>
      <p:sp>
        <p:nvSpPr>
          <p:cNvPr id="8" name="Rectangle 7">
            <a:extLst>
              <a:ext uri="{FF2B5EF4-FFF2-40B4-BE49-F238E27FC236}">
                <a16:creationId xmlns:a16="http://schemas.microsoft.com/office/drawing/2014/main" id="{9AE7BF76-23FB-C708-C10B-0C5F1D286D0E}"/>
              </a:ext>
            </a:extLst>
          </p:cNvPr>
          <p:cNvSpPr/>
          <p:nvPr/>
        </p:nvSpPr>
        <p:spPr>
          <a:xfrm>
            <a:off x="12945979" y="7563394"/>
            <a:ext cx="1684421" cy="477138"/>
          </a:xfrm>
          <a:prstGeom prst="rect">
            <a:avLst/>
          </a:prstGeom>
          <a:solidFill>
            <a:srgbClr val="282C32"/>
          </a:solidFill>
          <a:ln/>
        </p:spPr>
        <p:txBody>
          <a:bodyPr wrap="none" lIns="0" tIns="0" rIns="0" bIns="0" rtlCol="0" anchor="t"/>
          <a:lstStyle/>
          <a:p>
            <a:pPr marL="0" indent="0" algn="l">
              <a:lnSpc>
                <a:spcPts val="2700"/>
              </a:lnSpc>
              <a:buNone/>
            </a:pPr>
            <a:endParaRPr lang="en-IN" sz="17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08196"/>
          </a:xfrm>
          <a:prstGeom prst="rect">
            <a:avLst/>
          </a:prstGeom>
        </p:spPr>
      </p:pic>
      <p:sp>
        <p:nvSpPr>
          <p:cNvPr id="3" name="Text 0"/>
          <p:cNvSpPr/>
          <p:nvPr/>
        </p:nvSpPr>
        <p:spPr>
          <a:xfrm>
            <a:off x="758309" y="4481513"/>
            <a:ext cx="5701546"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Conclusion</a:t>
            </a:r>
            <a:endParaRPr lang="en-US" sz="4450" dirty="0"/>
          </a:p>
        </p:txBody>
      </p:sp>
      <p:sp>
        <p:nvSpPr>
          <p:cNvPr id="4" name="Text 1"/>
          <p:cNvSpPr/>
          <p:nvPr/>
        </p:nvSpPr>
        <p:spPr>
          <a:xfrm>
            <a:off x="758309" y="5519142"/>
            <a:ext cx="13113782" cy="346710"/>
          </a:xfrm>
          <a:prstGeom prst="rect">
            <a:avLst/>
          </a:prstGeom>
          <a:noFill/>
          <a:ln/>
        </p:spPr>
        <p:txBody>
          <a:bodyPr wrap="non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Car black box technology offers a promising future.</a:t>
            </a:r>
            <a:endParaRPr lang="en-US" sz="1700" dirty="0"/>
          </a:p>
        </p:txBody>
      </p:sp>
      <p:sp>
        <p:nvSpPr>
          <p:cNvPr id="5" name="Text 2"/>
          <p:cNvSpPr/>
          <p:nvPr/>
        </p:nvSpPr>
        <p:spPr>
          <a:xfrm>
            <a:off x="758309" y="6109573"/>
            <a:ext cx="13113782" cy="346710"/>
          </a:xfrm>
          <a:prstGeom prst="rect">
            <a:avLst/>
          </a:prstGeom>
          <a:noFill/>
          <a:ln/>
        </p:spPr>
        <p:txBody>
          <a:bodyPr wrap="non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It enhances safety and accident investigation.</a:t>
            </a:r>
            <a:endParaRPr lang="en-US" sz="1700" dirty="0"/>
          </a:p>
        </p:txBody>
      </p:sp>
      <p:sp>
        <p:nvSpPr>
          <p:cNvPr id="6" name="Rectangle 5">
            <a:extLst>
              <a:ext uri="{FF2B5EF4-FFF2-40B4-BE49-F238E27FC236}">
                <a16:creationId xmlns:a16="http://schemas.microsoft.com/office/drawing/2014/main" id="{9B4E60EA-59E7-8864-77E3-9423193991B6}"/>
              </a:ext>
            </a:extLst>
          </p:cNvPr>
          <p:cNvSpPr/>
          <p:nvPr/>
        </p:nvSpPr>
        <p:spPr>
          <a:xfrm>
            <a:off x="12541719" y="7550330"/>
            <a:ext cx="2088682" cy="679269"/>
          </a:xfrm>
          <a:prstGeom prst="rect">
            <a:avLst/>
          </a:prstGeom>
          <a:solidFill>
            <a:srgbClr val="282C32"/>
          </a:solidFill>
          <a:ln/>
        </p:spPr>
        <p:txBody>
          <a:bodyPr wrap="none" lIns="0" tIns="0" rIns="0" bIns="0" rtlCol="0" anchor="t"/>
          <a:lstStyle/>
          <a:p>
            <a:pPr marL="0" indent="0" algn="l">
              <a:lnSpc>
                <a:spcPts val="2700"/>
              </a:lnSpc>
              <a:buNone/>
            </a:pPr>
            <a:endParaRPr lang="en-IN" sz="17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3402449" y="5043249"/>
            <a:ext cx="7825502" cy="978218"/>
          </a:xfrm>
          <a:prstGeom prst="rect">
            <a:avLst/>
          </a:prstGeom>
          <a:noFill/>
          <a:ln/>
        </p:spPr>
        <p:txBody>
          <a:bodyPr wrap="none" lIns="0" tIns="0" rIns="0" bIns="0" rtlCol="0" anchor="t"/>
          <a:lstStyle/>
          <a:p>
            <a:pPr marL="0" indent="0" algn="ctr">
              <a:lnSpc>
                <a:spcPts val="7700"/>
              </a:lnSpc>
              <a:buNone/>
            </a:pPr>
            <a:r>
              <a:rPr lang="en-US" sz="6600" b="1" dirty="0">
                <a:solidFill>
                  <a:srgbClr val="9998FF"/>
                </a:solidFill>
                <a:latin typeface="Barlow Bold" pitchFamily="34" charset="0"/>
                <a:ea typeface="Barlow Bold" pitchFamily="34" charset="-122"/>
                <a:cs typeface="Barlow Bold" pitchFamily="34" charset="-120"/>
              </a:rPr>
              <a:t>Thank You</a:t>
            </a:r>
            <a:endParaRPr lang="en-US" sz="6150" dirty="0"/>
          </a:p>
        </p:txBody>
      </p:sp>
      <p:pic>
        <p:nvPicPr>
          <p:cNvPr id="4" name="Picture 3">
            <a:extLst>
              <a:ext uri="{FF2B5EF4-FFF2-40B4-BE49-F238E27FC236}">
                <a16:creationId xmlns:a16="http://schemas.microsoft.com/office/drawing/2014/main" id="{4596D09B-F576-AA75-F992-1AA11D007D1B}"/>
              </a:ext>
            </a:extLst>
          </p:cNvPr>
          <p:cNvPicPr>
            <a:picLocks noChangeAspect="1"/>
          </p:cNvPicPr>
          <p:nvPr/>
        </p:nvPicPr>
        <p:blipFill>
          <a:blip r:embed="rId4"/>
          <a:stretch>
            <a:fillRect/>
          </a:stretch>
        </p:blipFill>
        <p:spPr>
          <a:xfrm>
            <a:off x="10362830" y="7604514"/>
            <a:ext cx="4267570" cy="53649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378823"/>
            <a:ext cx="5701546" cy="2382236"/>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Project Contents</a:t>
            </a:r>
            <a:endParaRPr lang="en-US" sz="4450" dirty="0"/>
          </a:p>
        </p:txBody>
      </p:sp>
      <p:sp>
        <p:nvSpPr>
          <p:cNvPr id="4" name="Shape 1"/>
          <p:cNvSpPr/>
          <p:nvPr/>
        </p:nvSpPr>
        <p:spPr>
          <a:xfrm>
            <a:off x="6021484" y="1384663"/>
            <a:ext cx="3826754" cy="6198604"/>
          </a:xfrm>
          <a:prstGeom prst="roundRect">
            <a:avLst>
              <a:gd name="adj" fmla="val 12091"/>
            </a:avLst>
          </a:prstGeom>
          <a:solidFill>
            <a:srgbClr val="282C32"/>
          </a:solidFill>
          <a:ln/>
          <a:effectLst>
            <a:outerShdw blurRad="53340" dist="26670" dir="13500000" algn="bl" rotWithShape="0">
              <a:srgbClr val="FFFFFF">
                <a:alpha val="10000"/>
              </a:srgbClr>
            </a:outerShdw>
          </a:effectLst>
        </p:spPr>
      </p:sp>
      <p:sp>
        <p:nvSpPr>
          <p:cNvPr id="5" name="Text 2"/>
          <p:cNvSpPr/>
          <p:nvPr/>
        </p:nvSpPr>
        <p:spPr>
          <a:xfrm>
            <a:off x="6461284" y="1580606"/>
            <a:ext cx="2850713" cy="2078186"/>
          </a:xfrm>
          <a:prstGeom prst="rect">
            <a:avLst/>
          </a:prstGeom>
          <a:noFill/>
          <a:ln/>
        </p:spPr>
        <p:txBody>
          <a:bodyPr wrap="none" lIns="0" tIns="0" rIns="0" bIns="0" rtlCol="0" anchor="t"/>
          <a:lstStyle/>
          <a:p>
            <a:pPr marL="0" indent="0">
              <a:lnSpc>
                <a:spcPts val="2800"/>
              </a:lnSpc>
              <a:buNone/>
            </a:pPr>
            <a:r>
              <a:rPr lang="en-US" sz="2200" b="1" dirty="0">
                <a:solidFill>
                  <a:schemeClr val="bg1"/>
                </a:solidFill>
                <a:latin typeface="Palatino Linotype" panose="02040502050505030304" pitchFamily="18" charset="0"/>
                <a:ea typeface="Barlow Bold" pitchFamily="34" charset="-122"/>
                <a:cs typeface="Barlow Bold" pitchFamily="34" charset="-120"/>
              </a:rPr>
              <a:t>Introduction</a:t>
            </a:r>
          </a:p>
          <a:p>
            <a:pPr marL="0" indent="0">
              <a:lnSpc>
                <a:spcPts val="2800"/>
              </a:lnSpc>
              <a:buNone/>
            </a:pPr>
            <a:endParaRPr lang="en-US" sz="2200" dirty="0">
              <a:solidFill>
                <a:schemeClr val="bg1"/>
              </a:solidFill>
              <a:latin typeface="Palatino Linotype" panose="02040502050505030304" pitchFamily="18" charset="0"/>
            </a:endParaRPr>
          </a:p>
        </p:txBody>
      </p:sp>
      <p:sp>
        <p:nvSpPr>
          <p:cNvPr id="6" name="Text 3"/>
          <p:cNvSpPr/>
          <p:nvPr/>
        </p:nvSpPr>
        <p:spPr>
          <a:xfrm>
            <a:off x="6461284" y="3788688"/>
            <a:ext cx="3272314" cy="693420"/>
          </a:xfrm>
          <a:prstGeom prst="rect">
            <a:avLst/>
          </a:prstGeom>
          <a:noFill/>
          <a:ln/>
        </p:spPr>
        <p:txBody>
          <a:bodyPr wrap="square" lIns="0" tIns="0" rIns="0" bIns="0" rtlCol="0" anchor="t"/>
          <a:lstStyle/>
          <a:p>
            <a:pPr marL="0" indent="0">
              <a:lnSpc>
                <a:spcPts val="2700"/>
              </a:lnSpc>
              <a:buNone/>
            </a:pPr>
            <a:endParaRPr lang="en-US" sz="1700" dirty="0"/>
          </a:p>
        </p:txBody>
      </p:sp>
      <p:sp>
        <p:nvSpPr>
          <p:cNvPr id="8" name="Text 5"/>
          <p:cNvSpPr/>
          <p:nvPr/>
        </p:nvSpPr>
        <p:spPr>
          <a:xfrm>
            <a:off x="6461283" y="2190332"/>
            <a:ext cx="2850713" cy="1880117"/>
          </a:xfrm>
          <a:prstGeom prst="rect">
            <a:avLst/>
          </a:prstGeom>
          <a:noFill/>
          <a:ln/>
        </p:spPr>
        <p:txBody>
          <a:bodyPr wrap="none" lIns="0" tIns="0" rIns="0" bIns="0" rtlCol="0" anchor="t"/>
          <a:lstStyle/>
          <a:p>
            <a:pPr marL="0" indent="0">
              <a:lnSpc>
                <a:spcPts val="2800"/>
              </a:lnSpc>
              <a:buNone/>
            </a:pPr>
            <a:r>
              <a:rPr lang="en-US" sz="2200" b="1" dirty="0">
                <a:solidFill>
                  <a:schemeClr val="bg1"/>
                </a:solidFill>
                <a:latin typeface="Palatino Linotype" panose="02040502050505030304" pitchFamily="18" charset="0"/>
                <a:ea typeface="Barlow Bold" pitchFamily="34" charset="-122"/>
                <a:cs typeface="Barlow Bold" pitchFamily="34" charset="-120"/>
              </a:rPr>
              <a:t>Components</a:t>
            </a:r>
          </a:p>
          <a:p>
            <a:pPr marL="0" indent="0">
              <a:lnSpc>
                <a:spcPts val="2800"/>
              </a:lnSpc>
              <a:buNone/>
            </a:pPr>
            <a:endParaRPr lang="en-US" sz="2200" b="1" dirty="0">
              <a:solidFill>
                <a:schemeClr val="bg1"/>
              </a:solidFill>
              <a:latin typeface="Palatino Linotype" panose="02040502050505030304" pitchFamily="18" charset="0"/>
              <a:ea typeface="Barlow Bold" pitchFamily="34" charset="-122"/>
              <a:cs typeface="Barlow Bold" pitchFamily="34" charset="-120"/>
            </a:endParaRPr>
          </a:p>
          <a:p>
            <a:pPr marL="0" indent="0">
              <a:lnSpc>
                <a:spcPts val="2800"/>
              </a:lnSpc>
              <a:buNone/>
            </a:pPr>
            <a:r>
              <a:rPr lang="en-US" sz="2400" dirty="0">
                <a:solidFill>
                  <a:schemeClr val="bg1"/>
                </a:solidFill>
                <a:latin typeface="Palatino Linotype" panose="02040502050505030304" pitchFamily="18" charset="0"/>
                <a:ea typeface="Raleway" pitchFamily="34" charset="-122"/>
                <a:cs typeface="Raleway" pitchFamily="34" charset="-120"/>
              </a:rPr>
              <a:t>Role</a:t>
            </a:r>
          </a:p>
          <a:p>
            <a:pPr marL="0" indent="0">
              <a:lnSpc>
                <a:spcPts val="2800"/>
              </a:lnSpc>
              <a:buNone/>
            </a:pPr>
            <a:endParaRPr lang="en-US" sz="2400" dirty="0">
              <a:solidFill>
                <a:schemeClr val="bg1"/>
              </a:solidFill>
              <a:latin typeface="Palatino Linotype" panose="02040502050505030304" pitchFamily="18" charset="0"/>
              <a:ea typeface="Raleway" pitchFamily="34" charset="-122"/>
              <a:cs typeface="Raleway" pitchFamily="34" charset="-120"/>
            </a:endParaRPr>
          </a:p>
          <a:p>
            <a:pPr marL="0" indent="0">
              <a:lnSpc>
                <a:spcPts val="2800"/>
              </a:lnSpc>
              <a:buNone/>
            </a:pPr>
            <a:r>
              <a:rPr lang="en-US" sz="2400" dirty="0">
                <a:solidFill>
                  <a:schemeClr val="bg1"/>
                </a:solidFill>
                <a:latin typeface="Palatino Linotype" panose="02040502050505030304" pitchFamily="18" charset="0"/>
              </a:rPr>
              <a:t>Metrics</a:t>
            </a:r>
          </a:p>
          <a:p>
            <a:pPr marL="0" indent="0">
              <a:lnSpc>
                <a:spcPts val="2800"/>
              </a:lnSpc>
              <a:buNone/>
            </a:pPr>
            <a:endParaRPr lang="en-US" sz="2400" dirty="0">
              <a:solidFill>
                <a:schemeClr val="bg1"/>
              </a:solidFill>
              <a:latin typeface="Palatino Linotype" panose="02040502050505030304" pitchFamily="18" charset="0"/>
            </a:endParaRPr>
          </a:p>
          <a:p>
            <a:pPr marL="0" indent="0">
              <a:lnSpc>
                <a:spcPts val="2800"/>
              </a:lnSpc>
              <a:buNone/>
            </a:pPr>
            <a:r>
              <a:rPr lang="en-US" sz="2400" dirty="0">
                <a:solidFill>
                  <a:schemeClr val="bg1"/>
                </a:solidFill>
                <a:latin typeface="Palatino Linotype" panose="02040502050505030304" pitchFamily="18" charset="0"/>
              </a:rPr>
              <a:t>Advantages and disadvantages</a:t>
            </a:r>
          </a:p>
          <a:p>
            <a:pPr marL="0" indent="0">
              <a:lnSpc>
                <a:spcPts val="2800"/>
              </a:lnSpc>
              <a:buNone/>
            </a:pPr>
            <a:endParaRPr lang="en-US" sz="2400" dirty="0">
              <a:solidFill>
                <a:schemeClr val="bg1"/>
              </a:solidFill>
              <a:latin typeface="Palatino Linotype" panose="02040502050505030304" pitchFamily="18" charset="0"/>
            </a:endParaRPr>
          </a:p>
          <a:p>
            <a:pPr marL="0" indent="0">
              <a:lnSpc>
                <a:spcPts val="2800"/>
              </a:lnSpc>
              <a:buNone/>
            </a:pPr>
            <a:r>
              <a:rPr lang="en-US" sz="2400" dirty="0">
                <a:solidFill>
                  <a:schemeClr val="bg1"/>
                </a:solidFill>
                <a:latin typeface="Palatino Linotype" panose="02040502050505030304" pitchFamily="18" charset="0"/>
              </a:rPr>
              <a:t>Privacy </a:t>
            </a:r>
          </a:p>
          <a:p>
            <a:pPr marL="0" indent="0">
              <a:lnSpc>
                <a:spcPts val="2800"/>
              </a:lnSpc>
              <a:buNone/>
            </a:pPr>
            <a:endParaRPr lang="en-US" sz="2400" dirty="0">
              <a:solidFill>
                <a:schemeClr val="bg1"/>
              </a:solidFill>
              <a:latin typeface="Palatino Linotype" panose="02040502050505030304" pitchFamily="18" charset="0"/>
            </a:endParaRPr>
          </a:p>
          <a:p>
            <a:pPr marL="0" indent="0">
              <a:lnSpc>
                <a:spcPts val="2800"/>
              </a:lnSpc>
              <a:buNone/>
            </a:pPr>
            <a:r>
              <a:rPr lang="en-US" sz="2400" dirty="0">
                <a:solidFill>
                  <a:schemeClr val="bg1"/>
                </a:solidFill>
                <a:latin typeface="Palatino Linotype" panose="02040502050505030304" pitchFamily="18" charset="0"/>
              </a:rPr>
              <a:t>Future</a:t>
            </a:r>
          </a:p>
          <a:p>
            <a:pPr marL="0" indent="0">
              <a:lnSpc>
                <a:spcPts val="2800"/>
              </a:lnSpc>
              <a:buNone/>
            </a:pPr>
            <a:endParaRPr lang="en-US" sz="2400" dirty="0">
              <a:solidFill>
                <a:schemeClr val="bg1"/>
              </a:solidFill>
              <a:latin typeface="Palatino Linotype" panose="02040502050505030304" pitchFamily="18" charset="0"/>
            </a:endParaRPr>
          </a:p>
          <a:p>
            <a:pPr marL="0" indent="0">
              <a:lnSpc>
                <a:spcPts val="2800"/>
              </a:lnSpc>
              <a:buNone/>
            </a:pPr>
            <a:r>
              <a:rPr lang="en-US" sz="2400" dirty="0">
                <a:solidFill>
                  <a:schemeClr val="bg1"/>
                </a:solidFill>
                <a:latin typeface="Palatino Linotype" panose="02040502050505030304" pitchFamily="18" charset="0"/>
              </a:rPr>
              <a:t>Conclusion</a:t>
            </a:r>
            <a:endParaRPr lang="en-US" sz="2200" dirty="0">
              <a:solidFill>
                <a:schemeClr val="bg1"/>
              </a:solidFill>
              <a:latin typeface="Palatino Linotype" panose="02040502050505030304" pitchFamily="18" charset="0"/>
            </a:endParaRPr>
          </a:p>
        </p:txBody>
      </p:sp>
      <p:sp>
        <p:nvSpPr>
          <p:cNvPr id="9" name="Text 6"/>
          <p:cNvSpPr/>
          <p:nvPr/>
        </p:nvSpPr>
        <p:spPr>
          <a:xfrm>
            <a:off x="10383322" y="3788688"/>
            <a:ext cx="3272314" cy="693420"/>
          </a:xfrm>
          <a:prstGeom prst="rect">
            <a:avLst/>
          </a:prstGeom>
          <a:noFill/>
          <a:ln/>
        </p:spPr>
        <p:txBody>
          <a:bodyPr wrap="square" lIns="0" tIns="0" rIns="0" bIns="0" rtlCol="0" anchor="t"/>
          <a:lstStyle/>
          <a:p>
            <a:pPr marL="0" indent="0">
              <a:lnSpc>
                <a:spcPts val="2700"/>
              </a:lnSpc>
              <a:buNone/>
            </a:pPr>
            <a:endParaRPr lang="en-US" sz="1700" dirty="0"/>
          </a:p>
        </p:txBody>
      </p:sp>
      <p:sp>
        <p:nvSpPr>
          <p:cNvPr id="12" name="Text 9"/>
          <p:cNvSpPr/>
          <p:nvPr/>
        </p:nvSpPr>
        <p:spPr>
          <a:xfrm>
            <a:off x="6461284" y="5023605"/>
            <a:ext cx="7194233" cy="941069"/>
          </a:xfrm>
          <a:prstGeom prst="rect">
            <a:avLst/>
          </a:prstGeom>
          <a:noFill/>
          <a:ln/>
        </p:spPr>
        <p:txBody>
          <a:bodyPr wrap="none" lIns="0" tIns="0" rIns="0" bIns="0" rtlCol="0" anchor="t"/>
          <a:lstStyle/>
          <a:p>
            <a:pPr marL="0" indent="0">
              <a:lnSpc>
                <a:spcPts val="2700"/>
              </a:lnSpc>
              <a:buNone/>
            </a:pPr>
            <a:endParaRPr lang="en-US" sz="1700" dirty="0"/>
          </a:p>
        </p:txBody>
      </p:sp>
      <p:sp>
        <p:nvSpPr>
          <p:cNvPr id="13" name="Rectangle 12">
            <a:extLst>
              <a:ext uri="{FF2B5EF4-FFF2-40B4-BE49-F238E27FC236}">
                <a16:creationId xmlns:a16="http://schemas.microsoft.com/office/drawing/2014/main" id="{9430F969-32DA-F0E3-0800-CF43965F12FA}"/>
              </a:ext>
            </a:extLst>
          </p:cNvPr>
          <p:cNvSpPr/>
          <p:nvPr/>
        </p:nvSpPr>
        <p:spPr>
          <a:xfrm>
            <a:off x="12541719" y="7563030"/>
            <a:ext cx="2088682" cy="679269"/>
          </a:xfrm>
          <a:prstGeom prst="rect">
            <a:avLst/>
          </a:prstGeom>
          <a:solidFill>
            <a:srgbClr val="282C32"/>
          </a:solidFill>
          <a:ln/>
        </p:spPr>
        <p:txBody>
          <a:bodyPr wrap="none" lIns="0" tIns="0" rIns="0" bIns="0" rtlCol="0" anchor="t"/>
          <a:lstStyle/>
          <a:p>
            <a:pPr marL="0" indent="0" algn="l">
              <a:lnSpc>
                <a:spcPts val="2700"/>
              </a:lnSpc>
              <a:buNone/>
            </a:pPr>
            <a:endParaRPr lang="en-IN"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679269"/>
            <a:ext cx="5701546" cy="3160854"/>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Introduction</a:t>
            </a:r>
            <a:endParaRPr lang="en-US" sz="4450" dirty="0"/>
          </a:p>
        </p:txBody>
      </p:sp>
      <p:sp>
        <p:nvSpPr>
          <p:cNvPr id="5" name="Text 2"/>
          <p:cNvSpPr/>
          <p:nvPr/>
        </p:nvSpPr>
        <p:spPr>
          <a:xfrm>
            <a:off x="5835276" y="1828800"/>
            <a:ext cx="8112736" cy="6223379"/>
          </a:xfrm>
          <a:prstGeom prst="rect">
            <a:avLst/>
          </a:prstGeom>
          <a:noFill/>
          <a:ln/>
        </p:spPr>
        <p:txBody>
          <a:bodyPr wrap="none" lIns="0" tIns="0" rIns="0" bIns="0" rtlCol="0" anchor="t"/>
          <a:lstStyle/>
          <a:p>
            <a:pPr>
              <a:lnSpc>
                <a:spcPts val="2700"/>
              </a:lnSpc>
            </a:pPr>
            <a:r>
              <a:rPr lang="en-US" sz="2400" dirty="0">
                <a:solidFill>
                  <a:schemeClr val="bg1"/>
                </a:solidFill>
              </a:rPr>
              <a:t>A car black box is a data recorder that collect driving information</a:t>
            </a:r>
          </a:p>
          <a:p>
            <a:pPr>
              <a:lnSpc>
                <a:spcPts val="2700"/>
              </a:lnSpc>
            </a:pPr>
            <a:endParaRPr lang="en-US" sz="2400" dirty="0">
              <a:solidFill>
                <a:schemeClr val="bg1"/>
              </a:solidFill>
            </a:endParaRPr>
          </a:p>
          <a:p>
            <a:pPr>
              <a:lnSpc>
                <a:spcPts val="2700"/>
              </a:lnSpc>
            </a:pPr>
            <a:r>
              <a:rPr lang="en-US" sz="2400" dirty="0">
                <a:solidFill>
                  <a:schemeClr val="bg1"/>
                </a:solidFill>
              </a:rPr>
              <a:t>Before, during and after collision .It is also known as event data </a:t>
            </a:r>
          </a:p>
          <a:p>
            <a:pPr>
              <a:lnSpc>
                <a:spcPts val="2700"/>
              </a:lnSpc>
            </a:pPr>
            <a:endParaRPr lang="en-US" sz="2400" dirty="0">
              <a:solidFill>
                <a:schemeClr val="bg1"/>
              </a:solidFill>
            </a:endParaRPr>
          </a:p>
          <a:p>
            <a:pPr>
              <a:lnSpc>
                <a:spcPts val="2700"/>
              </a:lnSpc>
            </a:pPr>
            <a:r>
              <a:rPr lang="en-US" sz="2400" dirty="0">
                <a:solidFill>
                  <a:schemeClr val="bg1"/>
                </a:solidFill>
              </a:rPr>
              <a:t>recorder. The information collected includes speed, acceleration,</a:t>
            </a:r>
          </a:p>
          <a:p>
            <a:pPr>
              <a:lnSpc>
                <a:spcPts val="2700"/>
              </a:lnSpc>
            </a:pPr>
            <a:endParaRPr lang="en-US" sz="2400" dirty="0">
              <a:solidFill>
                <a:schemeClr val="bg1"/>
              </a:solidFill>
            </a:endParaRPr>
          </a:p>
          <a:p>
            <a:pPr>
              <a:lnSpc>
                <a:spcPts val="2700"/>
              </a:lnSpc>
            </a:pPr>
            <a:r>
              <a:rPr lang="en-US" sz="2400" dirty="0">
                <a:solidFill>
                  <a:schemeClr val="bg1"/>
                </a:solidFill>
              </a:rPr>
              <a:t> Braking, steering, and airbag activation. Black boxes may be</a:t>
            </a:r>
          </a:p>
          <a:p>
            <a:pPr>
              <a:lnSpc>
                <a:spcPts val="2700"/>
              </a:lnSpc>
            </a:pPr>
            <a:endParaRPr lang="en-US" sz="2400" dirty="0">
              <a:solidFill>
                <a:schemeClr val="bg1"/>
              </a:solidFill>
            </a:endParaRPr>
          </a:p>
          <a:p>
            <a:pPr>
              <a:lnSpc>
                <a:spcPts val="2700"/>
              </a:lnSpc>
            </a:pPr>
            <a:r>
              <a:rPr lang="en-US" sz="2400" dirty="0">
                <a:solidFill>
                  <a:schemeClr val="bg1"/>
                </a:solidFill>
              </a:rPr>
              <a:t>Physically installed in cars or downloaded in the firm of an app.</a:t>
            </a:r>
          </a:p>
          <a:p>
            <a:pPr>
              <a:lnSpc>
                <a:spcPts val="2700"/>
              </a:lnSpc>
            </a:pPr>
            <a:endParaRPr lang="en-US" sz="2400" dirty="0">
              <a:solidFill>
                <a:schemeClr val="bg1"/>
              </a:solidFill>
            </a:endParaRPr>
          </a:p>
          <a:p>
            <a:pPr>
              <a:lnSpc>
                <a:spcPts val="2700"/>
              </a:lnSpc>
            </a:pPr>
            <a:r>
              <a:rPr lang="en-US" sz="2400" dirty="0">
                <a:solidFill>
                  <a:schemeClr val="bg1"/>
                </a:solidFill>
              </a:rPr>
              <a:t>They are designed to be extremely robust, allowing them to </a:t>
            </a:r>
          </a:p>
          <a:p>
            <a:pPr>
              <a:lnSpc>
                <a:spcPts val="2700"/>
              </a:lnSpc>
            </a:pPr>
            <a:endParaRPr lang="en-US" sz="2400" dirty="0">
              <a:solidFill>
                <a:schemeClr val="bg1"/>
              </a:solidFill>
            </a:endParaRPr>
          </a:p>
          <a:p>
            <a:pPr>
              <a:lnSpc>
                <a:spcPts val="2700"/>
              </a:lnSpc>
            </a:pPr>
            <a:r>
              <a:rPr lang="en-US" sz="2400" dirty="0">
                <a:solidFill>
                  <a:schemeClr val="bg1"/>
                </a:solidFill>
              </a:rPr>
              <a:t>Survive collision and most other kinds of incidents a vehicle may</a:t>
            </a:r>
          </a:p>
          <a:p>
            <a:pPr>
              <a:lnSpc>
                <a:spcPts val="2700"/>
              </a:lnSpc>
            </a:pPr>
            <a:endParaRPr lang="en-US" sz="2400" dirty="0">
              <a:solidFill>
                <a:schemeClr val="bg1"/>
              </a:solidFill>
            </a:endParaRPr>
          </a:p>
          <a:p>
            <a:pPr>
              <a:lnSpc>
                <a:spcPts val="2700"/>
              </a:lnSpc>
            </a:pPr>
            <a:r>
              <a:rPr lang="en-US" sz="2400" dirty="0">
                <a:solidFill>
                  <a:schemeClr val="bg1"/>
                </a:solidFill>
              </a:rPr>
              <a:t>May be subjected to on the road.</a:t>
            </a:r>
          </a:p>
          <a:p>
            <a:pPr>
              <a:lnSpc>
                <a:spcPts val="2700"/>
              </a:lnSpc>
            </a:pPr>
            <a:r>
              <a:rPr lang="en-US" sz="2400" dirty="0">
                <a:solidFill>
                  <a:schemeClr val="bg1"/>
                </a:solidFill>
              </a:rPr>
              <a:t> </a:t>
            </a:r>
          </a:p>
        </p:txBody>
      </p:sp>
      <p:sp>
        <p:nvSpPr>
          <p:cNvPr id="6" name="Rectangle 5">
            <a:extLst>
              <a:ext uri="{FF2B5EF4-FFF2-40B4-BE49-F238E27FC236}">
                <a16:creationId xmlns:a16="http://schemas.microsoft.com/office/drawing/2014/main" id="{C28DFAEA-A926-CBBD-AB66-5B20F3CA9C71}"/>
              </a:ext>
            </a:extLst>
          </p:cNvPr>
          <p:cNvSpPr/>
          <p:nvPr/>
        </p:nvSpPr>
        <p:spPr>
          <a:xfrm>
            <a:off x="12541719" y="7550330"/>
            <a:ext cx="2088682" cy="679269"/>
          </a:xfrm>
          <a:prstGeom prst="rect">
            <a:avLst/>
          </a:prstGeom>
          <a:solidFill>
            <a:srgbClr val="282C32"/>
          </a:solidFill>
          <a:ln/>
        </p:spPr>
        <p:txBody>
          <a:bodyPr wrap="none" lIns="0" tIns="0" rIns="0" bIns="0" rtlCol="0" anchor="t"/>
          <a:lstStyle/>
          <a:p>
            <a:pPr marL="0" indent="0" algn="l">
              <a:lnSpc>
                <a:spcPts val="2700"/>
              </a:lnSpc>
              <a:buNone/>
            </a:pPr>
            <a:endParaRPr lang="en-IN"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8309" y="286603"/>
            <a:ext cx="5701546" cy="2879864"/>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Components</a:t>
            </a:r>
            <a:endParaRPr lang="en-US" sz="4450" dirty="0"/>
          </a:p>
        </p:txBody>
      </p:sp>
      <p:sp>
        <p:nvSpPr>
          <p:cNvPr id="5" name="Text 1"/>
          <p:cNvSpPr/>
          <p:nvPr/>
        </p:nvSpPr>
        <p:spPr>
          <a:xfrm>
            <a:off x="758309" y="1201002"/>
            <a:ext cx="2617351" cy="5813751"/>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Hardware</a:t>
            </a:r>
          </a:p>
          <a:p>
            <a:pPr marL="0" indent="0" algn="l">
              <a:lnSpc>
                <a:spcPts val="2800"/>
              </a:lnSpc>
              <a:buNone/>
            </a:pPr>
            <a:endParaRPr lang="en-US" sz="2200" b="1" dirty="0">
              <a:solidFill>
                <a:srgbClr val="EEEFF5"/>
              </a:solidFill>
              <a:latin typeface="Barlow Bold" pitchFamily="34" charset="0"/>
            </a:endParaRPr>
          </a:p>
          <a:p>
            <a:pPr marL="342900" indent="-342900" algn="l">
              <a:lnSpc>
                <a:spcPts val="2800"/>
              </a:lnSpc>
              <a:buFont typeface="Arial" panose="020B0604020202020204" pitchFamily="34" charset="0"/>
              <a:buChar char="•"/>
            </a:pPr>
            <a:r>
              <a:rPr lang="en-US" sz="2200" b="1" dirty="0" err="1">
                <a:solidFill>
                  <a:srgbClr val="EEEFF5"/>
                </a:solidFill>
                <a:latin typeface="Bahnschrift SemiBold" panose="020B0502040204020203" pitchFamily="34" charset="0"/>
              </a:rPr>
              <a:t>Clcd</a:t>
            </a:r>
            <a:endParaRPr lang="en-US" sz="2200" b="1" dirty="0">
              <a:solidFill>
                <a:srgbClr val="EEEFF5"/>
              </a:solidFill>
              <a:latin typeface="Bahnschrift SemiBold" panose="020B0502040204020203" pitchFamily="34" charset="0"/>
            </a:endParaRPr>
          </a:p>
          <a:p>
            <a:pPr algn="l">
              <a:lnSpc>
                <a:spcPts val="2800"/>
              </a:lnSpc>
            </a:pPr>
            <a:endParaRPr lang="en-US" sz="2200" b="1" dirty="0">
              <a:solidFill>
                <a:srgbClr val="EEEFF5"/>
              </a:solidFill>
              <a:latin typeface="Bahnschrift SemiBold" panose="020B0502040204020203" pitchFamily="34" charset="0"/>
            </a:endParaRPr>
          </a:p>
          <a:p>
            <a:pPr marL="342900" indent="-342900" algn="l">
              <a:lnSpc>
                <a:spcPts val="2800"/>
              </a:lnSpc>
              <a:buFont typeface="Arial" panose="020B0604020202020204" pitchFamily="34" charset="0"/>
              <a:buChar char="•"/>
            </a:pPr>
            <a:r>
              <a:rPr lang="en-US" sz="2200" b="1" dirty="0">
                <a:solidFill>
                  <a:srgbClr val="EEEFF5"/>
                </a:solidFill>
                <a:latin typeface="Bahnschrift SemiBold" panose="020B0502040204020203" pitchFamily="34" charset="0"/>
              </a:rPr>
              <a:t>Matrix Keypad</a:t>
            </a:r>
          </a:p>
          <a:p>
            <a:pPr marL="342900" indent="-342900" algn="l">
              <a:lnSpc>
                <a:spcPts val="2800"/>
              </a:lnSpc>
              <a:buFont typeface="Arial" panose="020B0604020202020204" pitchFamily="34" charset="0"/>
              <a:buChar char="•"/>
            </a:pPr>
            <a:endParaRPr lang="en-US" sz="2200" b="1" dirty="0">
              <a:solidFill>
                <a:srgbClr val="EEEFF5"/>
              </a:solidFill>
              <a:latin typeface="Bahnschrift SemiBold" panose="020B0502040204020203" pitchFamily="34" charset="0"/>
            </a:endParaRPr>
          </a:p>
          <a:p>
            <a:pPr marL="342900" indent="-342900" algn="l">
              <a:lnSpc>
                <a:spcPts val="2800"/>
              </a:lnSpc>
              <a:buFont typeface="Arial" panose="020B0604020202020204" pitchFamily="34" charset="0"/>
              <a:buChar char="•"/>
            </a:pPr>
            <a:r>
              <a:rPr lang="en-US" sz="2200" b="1" dirty="0">
                <a:solidFill>
                  <a:srgbClr val="EEEFF5"/>
                </a:solidFill>
                <a:latin typeface="Bahnschrift SemiBold" panose="020B0502040204020203" pitchFamily="34" charset="0"/>
              </a:rPr>
              <a:t>External </a:t>
            </a:r>
            <a:r>
              <a:rPr lang="en-US" sz="2200" b="1" dirty="0" err="1">
                <a:solidFill>
                  <a:srgbClr val="EEEFF5"/>
                </a:solidFill>
                <a:latin typeface="Bahnschrift SemiBold" panose="020B0502040204020203" pitchFamily="34" charset="0"/>
              </a:rPr>
              <a:t>Eeprom</a:t>
            </a:r>
            <a:endParaRPr lang="en-US" sz="2200" b="1" dirty="0">
              <a:solidFill>
                <a:srgbClr val="EEEFF5"/>
              </a:solidFill>
              <a:latin typeface="Bahnschrift SemiBold" panose="020B0502040204020203" pitchFamily="34" charset="0"/>
            </a:endParaRPr>
          </a:p>
          <a:p>
            <a:pPr marL="342900" indent="-342900" algn="l">
              <a:lnSpc>
                <a:spcPts val="2800"/>
              </a:lnSpc>
              <a:buFont typeface="Arial" panose="020B0604020202020204" pitchFamily="34" charset="0"/>
              <a:buChar char="•"/>
            </a:pPr>
            <a:endParaRPr lang="en-US" sz="2200" b="1" dirty="0">
              <a:solidFill>
                <a:srgbClr val="EEEFF5"/>
              </a:solidFill>
              <a:latin typeface="Bahnschrift SemiBold" panose="020B0502040204020203" pitchFamily="34" charset="0"/>
            </a:endParaRPr>
          </a:p>
          <a:p>
            <a:pPr marL="342900" indent="-342900" algn="l">
              <a:lnSpc>
                <a:spcPts val="2800"/>
              </a:lnSpc>
              <a:buFont typeface="Arial" panose="020B0604020202020204" pitchFamily="34" charset="0"/>
              <a:buChar char="•"/>
            </a:pPr>
            <a:r>
              <a:rPr lang="en-US" sz="2200" b="1" dirty="0" err="1">
                <a:solidFill>
                  <a:srgbClr val="EEEFF5"/>
                </a:solidFill>
                <a:latin typeface="Bahnschrift SemiBold" panose="020B0502040204020203" pitchFamily="34" charset="0"/>
              </a:rPr>
              <a:t>Adc</a:t>
            </a:r>
            <a:endParaRPr lang="en-US" sz="2200" b="1" dirty="0">
              <a:solidFill>
                <a:srgbClr val="EEEFF5"/>
              </a:solidFill>
              <a:latin typeface="Bahnschrift SemiBold" panose="020B0502040204020203" pitchFamily="34" charset="0"/>
            </a:endParaRPr>
          </a:p>
          <a:p>
            <a:pPr marL="342900" indent="-342900" algn="l">
              <a:lnSpc>
                <a:spcPts val="2800"/>
              </a:lnSpc>
              <a:buFont typeface="Arial" panose="020B0604020202020204" pitchFamily="34" charset="0"/>
              <a:buChar char="•"/>
            </a:pPr>
            <a:endParaRPr lang="en-US" sz="2200" b="1" dirty="0">
              <a:solidFill>
                <a:srgbClr val="EEEFF5"/>
              </a:solidFill>
              <a:latin typeface="Bahnschrift SemiBold" panose="020B0502040204020203" pitchFamily="34" charset="0"/>
            </a:endParaRPr>
          </a:p>
          <a:p>
            <a:pPr marL="342900" indent="-342900" algn="l">
              <a:lnSpc>
                <a:spcPts val="2800"/>
              </a:lnSpc>
              <a:buFont typeface="Arial" panose="020B0604020202020204" pitchFamily="34" charset="0"/>
              <a:buChar char="•"/>
            </a:pPr>
            <a:r>
              <a:rPr lang="en-US" sz="2200" b="1" dirty="0">
                <a:solidFill>
                  <a:srgbClr val="EEEFF5"/>
                </a:solidFill>
                <a:latin typeface="Bahnschrift SemiBold" panose="020B0502040204020203" pitchFamily="34" charset="0"/>
              </a:rPr>
              <a:t>I2c</a:t>
            </a:r>
          </a:p>
          <a:p>
            <a:pPr marL="342900" indent="-342900" algn="l">
              <a:lnSpc>
                <a:spcPts val="2800"/>
              </a:lnSpc>
              <a:buFont typeface="Arial" panose="020B0604020202020204" pitchFamily="34" charset="0"/>
              <a:buChar char="•"/>
            </a:pPr>
            <a:endParaRPr lang="en-US" sz="2200" b="1" dirty="0">
              <a:solidFill>
                <a:srgbClr val="EEEFF5"/>
              </a:solidFill>
              <a:latin typeface="Bahnschrift SemiBold" panose="020B0502040204020203" pitchFamily="34" charset="0"/>
            </a:endParaRPr>
          </a:p>
          <a:p>
            <a:pPr marL="342900" indent="-342900" algn="l">
              <a:lnSpc>
                <a:spcPts val="2800"/>
              </a:lnSpc>
              <a:buFont typeface="Arial" panose="020B0604020202020204" pitchFamily="34" charset="0"/>
              <a:buChar char="•"/>
            </a:pPr>
            <a:r>
              <a:rPr lang="en-US" sz="2200" b="1" dirty="0" err="1">
                <a:solidFill>
                  <a:srgbClr val="EEEFF5"/>
                </a:solidFill>
                <a:latin typeface="Bahnschrift SemiBold" panose="020B0502040204020203" pitchFamily="34" charset="0"/>
              </a:rPr>
              <a:t>Uart</a:t>
            </a:r>
            <a:endParaRPr lang="en-US" sz="2200" b="1" dirty="0">
              <a:solidFill>
                <a:srgbClr val="EEEFF5"/>
              </a:solidFill>
              <a:latin typeface="Bahnschrift SemiBold" panose="020B0502040204020203" pitchFamily="34" charset="0"/>
            </a:endParaRPr>
          </a:p>
          <a:p>
            <a:pPr marL="342900" indent="-342900" algn="l">
              <a:lnSpc>
                <a:spcPts val="2800"/>
              </a:lnSpc>
              <a:buFont typeface="Arial" panose="020B0604020202020204" pitchFamily="34" charset="0"/>
              <a:buChar char="•"/>
            </a:pPr>
            <a:endParaRPr lang="en-US" sz="2200" b="1" dirty="0">
              <a:solidFill>
                <a:srgbClr val="EEEFF5"/>
              </a:solidFill>
              <a:latin typeface="Bahnschrift SemiBold" panose="020B0502040204020203" pitchFamily="34" charset="0"/>
            </a:endParaRPr>
          </a:p>
          <a:p>
            <a:pPr marL="342900" indent="-342900" algn="l">
              <a:lnSpc>
                <a:spcPts val="2800"/>
              </a:lnSpc>
              <a:buFont typeface="Arial" panose="020B0604020202020204" pitchFamily="34" charset="0"/>
              <a:buChar char="•"/>
            </a:pPr>
            <a:endParaRPr lang="en-US" sz="2200" dirty="0">
              <a:latin typeface="Bahnschrift SemiBold" panose="020B0502040204020203" pitchFamily="34" charset="0"/>
            </a:endParaRPr>
          </a:p>
        </p:txBody>
      </p:sp>
      <p:sp>
        <p:nvSpPr>
          <p:cNvPr id="6" name="Text 2"/>
          <p:cNvSpPr/>
          <p:nvPr/>
        </p:nvSpPr>
        <p:spPr>
          <a:xfrm>
            <a:off x="758309" y="4735711"/>
            <a:ext cx="2325767" cy="1040130"/>
          </a:xfrm>
          <a:prstGeom prst="rect">
            <a:avLst/>
          </a:prstGeom>
          <a:noFill/>
          <a:ln/>
        </p:spPr>
        <p:txBody>
          <a:bodyPr wrap="square" lIns="0" tIns="0" rIns="0" bIns="0" rtlCol="0" anchor="t"/>
          <a:lstStyle/>
          <a:p>
            <a:pPr marL="0" indent="0" algn="l">
              <a:lnSpc>
                <a:spcPts val="2700"/>
              </a:lnSpc>
              <a:buNone/>
            </a:pPr>
            <a:endParaRPr lang="en-US" sz="1700" dirty="0"/>
          </a:p>
        </p:txBody>
      </p:sp>
      <p:sp>
        <p:nvSpPr>
          <p:cNvPr id="8" name="Text 3"/>
          <p:cNvSpPr/>
          <p:nvPr/>
        </p:nvSpPr>
        <p:spPr>
          <a:xfrm>
            <a:off x="5275957" y="1201003"/>
            <a:ext cx="2325886" cy="4938540"/>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Software</a:t>
            </a:r>
          </a:p>
          <a:p>
            <a:pPr marL="0" indent="0" algn="l">
              <a:lnSpc>
                <a:spcPts val="2800"/>
              </a:lnSpc>
              <a:buNone/>
            </a:pPr>
            <a:endParaRPr lang="en-US" sz="2200" b="1" dirty="0">
              <a:solidFill>
                <a:srgbClr val="EEEFF5"/>
              </a:solidFill>
              <a:latin typeface="Barlow Bold" pitchFamily="34" charset="0"/>
            </a:endParaRPr>
          </a:p>
          <a:p>
            <a:pPr marL="342900" indent="-342900" algn="l">
              <a:lnSpc>
                <a:spcPts val="2800"/>
              </a:lnSpc>
              <a:buFont typeface="Arial" panose="020B0604020202020204" pitchFamily="34" charset="0"/>
              <a:buChar char="•"/>
            </a:pPr>
            <a:r>
              <a:rPr lang="en-US" sz="2200" b="1" dirty="0">
                <a:solidFill>
                  <a:srgbClr val="EEEFF5"/>
                </a:solidFill>
                <a:latin typeface="Bahnschrift SemiBold" panose="020B0502040204020203" pitchFamily="34" charset="0"/>
              </a:rPr>
              <a:t>I2c Protocol</a:t>
            </a:r>
          </a:p>
          <a:p>
            <a:pPr marL="342900" indent="-342900" algn="l">
              <a:lnSpc>
                <a:spcPts val="2800"/>
              </a:lnSpc>
              <a:buFont typeface="Arial" panose="020B0604020202020204" pitchFamily="34" charset="0"/>
              <a:buChar char="•"/>
            </a:pPr>
            <a:endParaRPr lang="en-US" sz="2200" b="1" dirty="0">
              <a:solidFill>
                <a:srgbClr val="EEEFF5"/>
              </a:solidFill>
              <a:latin typeface="Bahnschrift SemiBold" panose="020B0502040204020203" pitchFamily="34" charset="0"/>
            </a:endParaRPr>
          </a:p>
          <a:p>
            <a:pPr marL="342900" indent="-342900" algn="l">
              <a:lnSpc>
                <a:spcPts val="2800"/>
              </a:lnSpc>
              <a:buFont typeface="Arial" panose="020B0604020202020204" pitchFamily="34" charset="0"/>
              <a:buChar char="•"/>
            </a:pPr>
            <a:r>
              <a:rPr lang="en-US" sz="2200" b="1" dirty="0" err="1">
                <a:solidFill>
                  <a:srgbClr val="EEEFF5"/>
                </a:solidFill>
                <a:latin typeface="Bahnschrift SemiBold" panose="020B0502040204020203" pitchFamily="34" charset="0"/>
              </a:rPr>
              <a:t>Uart</a:t>
            </a:r>
            <a:r>
              <a:rPr lang="en-US" sz="2200" b="1" dirty="0">
                <a:solidFill>
                  <a:srgbClr val="EEEFF5"/>
                </a:solidFill>
                <a:latin typeface="Bahnschrift SemiBold" panose="020B0502040204020203" pitchFamily="34" charset="0"/>
              </a:rPr>
              <a:t> Protocol</a:t>
            </a:r>
          </a:p>
          <a:p>
            <a:pPr marL="342900" indent="-342900" algn="l">
              <a:lnSpc>
                <a:spcPts val="2800"/>
              </a:lnSpc>
              <a:buFont typeface="Arial" panose="020B0604020202020204" pitchFamily="34" charset="0"/>
              <a:buChar char="•"/>
            </a:pPr>
            <a:endParaRPr lang="en-US" sz="2200" b="1" dirty="0">
              <a:solidFill>
                <a:srgbClr val="EEEFF5"/>
              </a:solidFill>
              <a:latin typeface="Bahnschrift SemiBold" panose="020B0502040204020203" pitchFamily="34" charset="0"/>
            </a:endParaRPr>
          </a:p>
          <a:p>
            <a:pPr marL="342900" indent="-342900" algn="l">
              <a:lnSpc>
                <a:spcPts val="2800"/>
              </a:lnSpc>
              <a:buFont typeface="Arial" panose="020B0604020202020204" pitchFamily="34" charset="0"/>
              <a:buChar char="•"/>
            </a:pPr>
            <a:r>
              <a:rPr lang="en-US" sz="2200" b="1" dirty="0">
                <a:solidFill>
                  <a:srgbClr val="EEEFF5"/>
                </a:solidFill>
                <a:latin typeface="Bahnschrift SemiBold" panose="020B0502040204020203" pitchFamily="34" charset="0"/>
              </a:rPr>
              <a:t>MP Lab Ide</a:t>
            </a:r>
          </a:p>
          <a:p>
            <a:pPr marL="342900" indent="-342900" algn="l">
              <a:lnSpc>
                <a:spcPts val="2800"/>
              </a:lnSpc>
              <a:buFont typeface="Arial" panose="020B0604020202020204" pitchFamily="34" charset="0"/>
              <a:buChar char="•"/>
            </a:pPr>
            <a:endParaRPr lang="en-US" sz="2200" dirty="0">
              <a:latin typeface="Bahnschrift SemiBold" panose="020B0502040204020203"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22845" y="574536"/>
            <a:ext cx="13584709" cy="1229117"/>
          </a:xfrm>
          <a:prstGeom prst="rect">
            <a:avLst/>
          </a:prstGeom>
          <a:noFill/>
          <a:ln/>
        </p:spPr>
        <p:txBody>
          <a:bodyPr wrap="none" lIns="0" tIns="0" rIns="0" bIns="0" rtlCol="0" anchor="t"/>
          <a:lstStyle/>
          <a:p>
            <a:pPr marL="0" indent="0">
              <a:lnSpc>
                <a:spcPts val="2800"/>
              </a:lnSpc>
              <a:buNone/>
            </a:pPr>
            <a:r>
              <a:rPr lang="en-US" sz="4800" b="1" dirty="0">
                <a:solidFill>
                  <a:srgbClr val="9998FF"/>
                </a:solidFill>
                <a:latin typeface="Barlow Bold" pitchFamily="34" charset="0"/>
                <a:ea typeface="Barlow Bold" pitchFamily="34" charset="-122"/>
                <a:cs typeface="Barlow Bold" pitchFamily="34" charset="-120"/>
              </a:rPr>
              <a:t>The Role Of Black Boxes In Accident</a:t>
            </a:r>
          </a:p>
          <a:p>
            <a:pPr marL="0" indent="0">
              <a:lnSpc>
                <a:spcPts val="2800"/>
              </a:lnSpc>
              <a:buNone/>
            </a:pPr>
            <a:endParaRPr lang="en-US" sz="4800" b="1" dirty="0">
              <a:solidFill>
                <a:srgbClr val="9998FF"/>
              </a:solidFill>
              <a:latin typeface="Barlow Bold" pitchFamily="34" charset="0"/>
            </a:endParaRPr>
          </a:p>
          <a:p>
            <a:pPr marL="0" indent="0">
              <a:lnSpc>
                <a:spcPts val="2800"/>
              </a:lnSpc>
              <a:buNone/>
            </a:pPr>
            <a:r>
              <a:rPr lang="en-US" sz="4800" b="1" dirty="0">
                <a:solidFill>
                  <a:srgbClr val="9998FF"/>
                </a:solidFill>
                <a:latin typeface="Barlow Bold" pitchFamily="34" charset="0"/>
              </a:rPr>
              <a:t>Investigation</a:t>
            </a:r>
            <a:endParaRPr lang="en-US" sz="4800" dirty="0"/>
          </a:p>
        </p:txBody>
      </p:sp>
      <p:sp>
        <p:nvSpPr>
          <p:cNvPr id="3" name="Text 1"/>
          <p:cNvSpPr/>
          <p:nvPr/>
        </p:nvSpPr>
        <p:spPr>
          <a:xfrm>
            <a:off x="797906" y="2444530"/>
            <a:ext cx="1802675" cy="616126"/>
          </a:xfrm>
          <a:prstGeom prst="rect">
            <a:avLst/>
          </a:prstGeom>
          <a:noFill/>
          <a:ln/>
        </p:spPr>
        <p:txBody>
          <a:bodyPr wrap="none" lIns="0" tIns="0" rIns="0" bIns="0" rtlCol="0" anchor="t"/>
          <a:lstStyle/>
          <a:p>
            <a:pPr marL="0" indent="0">
              <a:lnSpc>
                <a:spcPts val="2800"/>
              </a:lnSpc>
              <a:buNone/>
            </a:pPr>
            <a:r>
              <a:rPr lang="en-US" sz="2200" b="1" dirty="0">
                <a:solidFill>
                  <a:srgbClr val="9998FF"/>
                </a:solidFill>
                <a:latin typeface="Barlow Bold" pitchFamily="34" charset="0"/>
                <a:ea typeface="Barlow Bold" pitchFamily="34" charset="-122"/>
                <a:cs typeface="Barlow Bold" pitchFamily="34" charset="-120"/>
              </a:rPr>
              <a:t>Data Analysis						</a:t>
            </a:r>
            <a:endParaRPr lang="en-US" sz="2200" dirty="0"/>
          </a:p>
        </p:txBody>
      </p:sp>
      <p:sp>
        <p:nvSpPr>
          <p:cNvPr id="4" name="Text 2"/>
          <p:cNvSpPr/>
          <p:nvPr/>
        </p:nvSpPr>
        <p:spPr>
          <a:xfrm>
            <a:off x="797906" y="2950130"/>
            <a:ext cx="13584708" cy="1208945"/>
          </a:xfrm>
          <a:prstGeom prst="rect">
            <a:avLst/>
          </a:prstGeom>
          <a:noFill/>
          <a:ln/>
        </p:spPr>
        <p:txBody>
          <a:bodyPr wrap="none" lIns="0" tIns="0" rIns="0" bIns="0" rtlCol="0" anchor="t"/>
          <a:lstStyle/>
          <a:p>
            <a:pPr marL="0" indent="0">
              <a:lnSpc>
                <a:spcPts val="2850"/>
              </a:lnSpc>
              <a:buNone/>
            </a:pPr>
            <a:r>
              <a:rPr lang="en-US" sz="1600" dirty="0">
                <a:solidFill>
                  <a:srgbClr val="CFCBBF"/>
                </a:solidFill>
                <a:latin typeface="Bahnschrift SemiBold" panose="020B0502040204020203" pitchFamily="34" charset="0"/>
                <a:ea typeface="Raleway" pitchFamily="34" charset="-122"/>
                <a:cs typeface="Raleway" pitchFamily="34" charset="-120"/>
              </a:rPr>
              <a:t>Black box data is crucial for accident reconstruction, providing detailed information about vehicle speed, direction, braking activity, and other</a:t>
            </a:r>
          </a:p>
          <a:p>
            <a:pPr marL="0" indent="0">
              <a:lnSpc>
                <a:spcPts val="2850"/>
              </a:lnSpc>
              <a:buNone/>
            </a:pPr>
            <a:r>
              <a:rPr lang="en-US" sz="1600" dirty="0">
                <a:solidFill>
                  <a:srgbClr val="CFCBBF"/>
                </a:solidFill>
                <a:latin typeface="Bahnschrift SemiBold" panose="020B0502040204020203" pitchFamily="34" charset="0"/>
                <a:ea typeface="Raleway" pitchFamily="34" charset="-122"/>
                <a:cs typeface="Raleway" pitchFamily="34" charset="-120"/>
              </a:rPr>
              <a:t>key factors. It helps investigators determine the cause of an accident, analyze driver behavior, and identify potential contributing factors.</a:t>
            </a:r>
          </a:p>
          <a:p>
            <a:pPr marL="0" indent="0">
              <a:lnSpc>
                <a:spcPts val="2850"/>
              </a:lnSpc>
              <a:buNone/>
            </a:pPr>
            <a:endParaRPr lang="en-US" sz="1600" dirty="0">
              <a:solidFill>
                <a:srgbClr val="CFCBBF"/>
              </a:solidFill>
              <a:latin typeface="Bahnschrift SemiBold" panose="020B0502040204020203" pitchFamily="34" charset="0"/>
            </a:endParaRPr>
          </a:p>
          <a:p>
            <a:pPr marL="0" indent="0">
              <a:lnSpc>
                <a:spcPts val="2850"/>
              </a:lnSpc>
              <a:buNone/>
            </a:pPr>
            <a:endParaRPr lang="en-US" sz="1600" dirty="0"/>
          </a:p>
        </p:txBody>
      </p:sp>
      <p:sp>
        <p:nvSpPr>
          <p:cNvPr id="7" name="Rectangle 6">
            <a:extLst>
              <a:ext uri="{FF2B5EF4-FFF2-40B4-BE49-F238E27FC236}">
                <a16:creationId xmlns:a16="http://schemas.microsoft.com/office/drawing/2014/main" id="{9DF42F73-7551-6A66-BEC1-17E31B9358C2}"/>
              </a:ext>
            </a:extLst>
          </p:cNvPr>
          <p:cNvSpPr/>
          <p:nvPr/>
        </p:nvSpPr>
        <p:spPr>
          <a:xfrm>
            <a:off x="12541719" y="7550330"/>
            <a:ext cx="2088682" cy="679269"/>
          </a:xfrm>
          <a:prstGeom prst="rect">
            <a:avLst/>
          </a:prstGeom>
          <a:solidFill>
            <a:srgbClr val="282C32"/>
          </a:solidFill>
          <a:ln/>
        </p:spPr>
        <p:txBody>
          <a:bodyPr wrap="none" lIns="0" tIns="0" rIns="0" bIns="0" rtlCol="0" anchor="t"/>
          <a:lstStyle/>
          <a:p>
            <a:pPr marL="0" indent="0" algn="l">
              <a:lnSpc>
                <a:spcPts val="2700"/>
              </a:lnSpc>
              <a:buNone/>
            </a:pPr>
            <a:endParaRPr lang="en-IN" sz="1700" dirty="0"/>
          </a:p>
        </p:txBody>
      </p:sp>
      <p:sp>
        <p:nvSpPr>
          <p:cNvPr id="8" name="TextBox 7">
            <a:extLst>
              <a:ext uri="{FF2B5EF4-FFF2-40B4-BE49-F238E27FC236}">
                <a16:creationId xmlns:a16="http://schemas.microsoft.com/office/drawing/2014/main" id="{CFD8034D-2979-6843-FD93-2F41672FAAB7}"/>
              </a:ext>
            </a:extLst>
          </p:cNvPr>
          <p:cNvSpPr txBox="1"/>
          <p:nvPr/>
        </p:nvSpPr>
        <p:spPr>
          <a:xfrm>
            <a:off x="683605" y="3964154"/>
            <a:ext cx="1802674" cy="369332"/>
          </a:xfrm>
          <a:prstGeom prst="rect">
            <a:avLst/>
          </a:prstGeom>
          <a:noFill/>
        </p:spPr>
        <p:txBody>
          <a:bodyPr wrap="square" rtlCol="0">
            <a:spAutoFit/>
          </a:bodyPr>
          <a:lstStyle/>
          <a:p>
            <a:r>
              <a:rPr lang="en-US" sz="1800" b="1" dirty="0">
                <a:solidFill>
                  <a:srgbClr val="9998FF"/>
                </a:solidFill>
                <a:latin typeface="Barlow Bold" pitchFamily="34" charset="0"/>
                <a:ea typeface="Barlow Bold" pitchFamily="34" charset="-122"/>
                <a:cs typeface="Barlow Bold" pitchFamily="34" charset="-120"/>
              </a:rPr>
              <a:t>Legal Evidence</a:t>
            </a:r>
            <a:endParaRPr lang="en-IN" dirty="0"/>
          </a:p>
        </p:txBody>
      </p:sp>
      <p:sp>
        <p:nvSpPr>
          <p:cNvPr id="11" name="TextBox 10">
            <a:extLst>
              <a:ext uri="{FF2B5EF4-FFF2-40B4-BE49-F238E27FC236}">
                <a16:creationId xmlns:a16="http://schemas.microsoft.com/office/drawing/2014/main" id="{5609A149-95E0-2C87-0F86-AA4386C6EA81}"/>
              </a:ext>
            </a:extLst>
          </p:cNvPr>
          <p:cNvSpPr txBox="1"/>
          <p:nvPr/>
        </p:nvSpPr>
        <p:spPr>
          <a:xfrm>
            <a:off x="683606" y="5269351"/>
            <a:ext cx="2725801" cy="369332"/>
          </a:xfrm>
          <a:prstGeom prst="rect">
            <a:avLst/>
          </a:prstGeom>
          <a:noFill/>
        </p:spPr>
        <p:txBody>
          <a:bodyPr wrap="square" rtlCol="0">
            <a:spAutoFit/>
          </a:bodyPr>
          <a:lstStyle/>
          <a:p>
            <a:r>
              <a:rPr lang="en-US" sz="1800" b="1" dirty="0">
                <a:solidFill>
                  <a:srgbClr val="9998FF"/>
                </a:solidFill>
                <a:latin typeface="Barlow Bold" pitchFamily="34" charset="0"/>
                <a:ea typeface="Barlow Bold" pitchFamily="34" charset="-122"/>
                <a:cs typeface="Barlow Bold" pitchFamily="34" charset="-120"/>
              </a:rPr>
              <a:t>Safety Improvement</a:t>
            </a:r>
            <a:endParaRPr lang="en-IN" dirty="0"/>
          </a:p>
        </p:txBody>
      </p:sp>
      <p:sp>
        <p:nvSpPr>
          <p:cNvPr id="13" name="TextBox 12">
            <a:extLst>
              <a:ext uri="{FF2B5EF4-FFF2-40B4-BE49-F238E27FC236}">
                <a16:creationId xmlns:a16="http://schemas.microsoft.com/office/drawing/2014/main" id="{F44B2170-C3B4-F528-A0E2-ECDBD20B850E}"/>
              </a:ext>
            </a:extLst>
          </p:cNvPr>
          <p:cNvSpPr txBox="1"/>
          <p:nvPr/>
        </p:nvSpPr>
        <p:spPr>
          <a:xfrm>
            <a:off x="683605" y="4447272"/>
            <a:ext cx="13398153" cy="646331"/>
          </a:xfrm>
          <a:prstGeom prst="rect">
            <a:avLst/>
          </a:prstGeom>
          <a:noFill/>
        </p:spPr>
        <p:txBody>
          <a:bodyPr wrap="square" rtlCol="0">
            <a:spAutoFit/>
          </a:bodyPr>
          <a:lstStyle/>
          <a:p>
            <a:r>
              <a:rPr lang="en-US" sz="1600" dirty="0">
                <a:solidFill>
                  <a:srgbClr val="CFCBBF"/>
                </a:solidFill>
                <a:latin typeface="Bahnschrift SemiBold" panose="020B0502040204020203" pitchFamily="34" charset="0"/>
                <a:ea typeface="Raleway" pitchFamily="34" charset="-122"/>
                <a:cs typeface="Raleway" pitchFamily="34" charset="-120"/>
              </a:rPr>
              <a:t>Black box data can serve as critical legal evidence in court cases related to accidents, providing objective insights into the circumstances surrounding the event, aiding in liability assessment and legal proceedings </a:t>
            </a:r>
            <a:r>
              <a:rPr lang="en-IN" sz="2000" dirty="0">
                <a:solidFill>
                  <a:srgbClr val="CFCBBF"/>
                </a:solidFill>
                <a:latin typeface="Bahnschrift SemiBold" panose="020B0502040204020203" pitchFamily="34" charset="0"/>
                <a:ea typeface="Raleway" pitchFamily="34" charset="-122"/>
                <a:cs typeface="Raleway" pitchFamily="34" charset="-120"/>
              </a:rPr>
              <a:t>.</a:t>
            </a:r>
            <a:endParaRPr lang="en-IN" sz="2000" dirty="0">
              <a:latin typeface="Bahnschrift SemiBold" panose="020B0502040204020203" pitchFamily="34" charset="0"/>
            </a:endParaRPr>
          </a:p>
        </p:txBody>
      </p:sp>
      <p:sp>
        <p:nvSpPr>
          <p:cNvPr id="16" name="TextBox 15">
            <a:extLst>
              <a:ext uri="{FF2B5EF4-FFF2-40B4-BE49-F238E27FC236}">
                <a16:creationId xmlns:a16="http://schemas.microsoft.com/office/drawing/2014/main" id="{39285693-E654-107E-223D-8C8A3DCA485D}"/>
              </a:ext>
            </a:extLst>
          </p:cNvPr>
          <p:cNvSpPr txBox="1"/>
          <p:nvPr/>
        </p:nvSpPr>
        <p:spPr>
          <a:xfrm>
            <a:off x="670542" y="5691320"/>
            <a:ext cx="12939580" cy="809517"/>
          </a:xfrm>
          <a:prstGeom prst="rect">
            <a:avLst/>
          </a:prstGeom>
          <a:noFill/>
        </p:spPr>
        <p:txBody>
          <a:bodyPr wrap="square" rtlCol="0">
            <a:spAutoFit/>
          </a:bodyPr>
          <a:lstStyle/>
          <a:p>
            <a:pPr marL="0" indent="0">
              <a:lnSpc>
                <a:spcPts val="2850"/>
              </a:lnSpc>
              <a:buNone/>
            </a:pPr>
            <a:r>
              <a:rPr lang="en-US" sz="1600" dirty="0">
                <a:solidFill>
                  <a:srgbClr val="CFCBBF"/>
                </a:solidFill>
                <a:latin typeface="Bahnschrift SemiBold" panose="020B0502040204020203" pitchFamily="34" charset="0"/>
                <a:ea typeface="Raleway" pitchFamily="34" charset="-122"/>
                <a:cs typeface="Raleway" pitchFamily="34" charset="-120"/>
              </a:rPr>
              <a:t>By analyzing data from numerous accidents, manufacturers and safety agencies can gain insights into common accident patterns, leading to improved vehicle designs, safety features, and driver training programs</a:t>
            </a:r>
            <a:r>
              <a:rPr lang="en-US" sz="2000" dirty="0">
                <a:solidFill>
                  <a:srgbClr val="CFCBBF"/>
                </a:solidFill>
                <a:latin typeface="Raleway" pitchFamily="34" charset="0"/>
                <a:ea typeface="Raleway" pitchFamily="34" charset="-122"/>
                <a:cs typeface="Raleway" pitchFamily="34" charset="-120"/>
              </a:rPr>
              <a:t>.</a:t>
            </a:r>
            <a:endParaRPr lang="en-US" sz="2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385011"/>
            <a:ext cx="5701546" cy="1672032"/>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Metrics</a:t>
            </a:r>
            <a:endParaRPr lang="en-US" sz="4450" dirty="0"/>
          </a:p>
        </p:txBody>
      </p:sp>
      <p:sp>
        <p:nvSpPr>
          <p:cNvPr id="4" name="Text 1"/>
          <p:cNvSpPr/>
          <p:nvPr/>
        </p:nvSpPr>
        <p:spPr>
          <a:xfrm>
            <a:off x="6244709" y="1116531"/>
            <a:ext cx="2388275" cy="940513"/>
          </a:xfrm>
          <a:prstGeom prst="rect">
            <a:avLst/>
          </a:prstGeom>
          <a:noFill/>
          <a:ln/>
        </p:spPr>
        <p:txBody>
          <a:bodyPr wrap="none" lIns="0" tIns="0" rIns="0" bIns="0" rtlCol="0" anchor="t"/>
          <a:lstStyle/>
          <a:p>
            <a:pPr marL="0" indent="0" algn="ctr">
              <a:lnSpc>
                <a:spcPts val="5600"/>
              </a:lnSpc>
              <a:buNone/>
            </a:pPr>
            <a:r>
              <a:rPr lang="en-US" sz="2400" b="1" dirty="0">
                <a:solidFill>
                  <a:srgbClr val="EEEFF5"/>
                </a:solidFill>
                <a:latin typeface="Barlow Bold" pitchFamily="34" charset="0"/>
                <a:ea typeface="Barlow Bold" pitchFamily="34" charset="-122"/>
                <a:cs typeface="Barlow Bold" pitchFamily="34" charset="-120"/>
              </a:rPr>
              <a:t>Vehicle Speed</a:t>
            </a:r>
            <a:endParaRPr lang="en-US" sz="2400" dirty="0"/>
          </a:p>
        </p:txBody>
      </p:sp>
      <p:sp>
        <p:nvSpPr>
          <p:cNvPr id="5" name="Text 2"/>
          <p:cNvSpPr/>
          <p:nvPr/>
        </p:nvSpPr>
        <p:spPr>
          <a:xfrm>
            <a:off x="5657142" y="2930028"/>
            <a:ext cx="3486860" cy="356235"/>
          </a:xfrm>
          <a:prstGeom prst="rect">
            <a:avLst/>
          </a:prstGeom>
          <a:noFill/>
          <a:ln/>
        </p:spPr>
        <p:txBody>
          <a:bodyPr wrap="none" lIns="0" tIns="0" rIns="0" bIns="0" rtlCol="0" anchor="t"/>
          <a:lstStyle/>
          <a:p>
            <a:pPr marL="0" indent="0" algn="ctr">
              <a:lnSpc>
                <a:spcPts val="2800"/>
              </a:lnSpc>
              <a:buNone/>
            </a:pPr>
            <a:r>
              <a:rPr lang="en-US" sz="2200" b="1" dirty="0">
                <a:solidFill>
                  <a:srgbClr val="EEEFF5"/>
                </a:solidFill>
                <a:latin typeface="Barlow Bold" pitchFamily="34" charset="0"/>
              </a:rPr>
              <a:t>		      Acceleration And Braking</a:t>
            </a:r>
            <a:endParaRPr lang="en-US" sz="2200" dirty="0"/>
          </a:p>
        </p:txBody>
      </p:sp>
      <p:sp>
        <p:nvSpPr>
          <p:cNvPr id="6" name="Text 3"/>
          <p:cNvSpPr/>
          <p:nvPr/>
        </p:nvSpPr>
        <p:spPr>
          <a:xfrm>
            <a:off x="6341533" y="1921298"/>
            <a:ext cx="8182988" cy="699899"/>
          </a:xfrm>
          <a:prstGeom prst="rect">
            <a:avLst/>
          </a:prstGeom>
          <a:noFill/>
          <a:ln/>
        </p:spPr>
        <p:txBody>
          <a:bodyPr wrap="none" lIns="0" tIns="0" rIns="0" bIns="0" rtlCol="0" anchor="t"/>
          <a:lstStyle/>
          <a:p>
            <a:pPr algn="ctr">
              <a:lnSpc>
                <a:spcPts val="2700"/>
              </a:lnSpc>
            </a:pPr>
            <a:r>
              <a:rPr lang="en-US" sz="1800" dirty="0">
                <a:solidFill>
                  <a:srgbClr val="CFCBBF"/>
                </a:solidFill>
                <a:latin typeface="Raleway" pitchFamily="34" charset="0"/>
                <a:ea typeface="Raleway" pitchFamily="34" charset="-122"/>
                <a:cs typeface="Raleway" pitchFamily="34" charset="-120"/>
              </a:rPr>
              <a:t>	Precise recording of speed at regular intervals, providing a detailed history</a:t>
            </a:r>
          </a:p>
          <a:p>
            <a:pPr algn="ctr">
              <a:lnSpc>
                <a:spcPts val="2700"/>
              </a:lnSpc>
            </a:pPr>
            <a:r>
              <a:rPr lang="en-US" sz="1800" dirty="0">
                <a:solidFill>
                  <a:srgbClr val="CFCBBF"/>
                </a:solidFill>
                <a:latin typeface="Raleway" pitchFamily="34" charset="0"/>
                <a:ea typeface="Raleway" pitchFamily="34" charset="-122"/>
                <a:cs typeface="Raleway" pitchFamily="34" charset="-120"/>
              </a:rPr>
              <a:t> of the vehicle's movement.</a:t>
            </a:r>
            <a:endParaRPr lang="en-US" sz="1800" dirty="0"/>
          </a:p>
          <a:p>
            <a:pPr marL="0" indent="0" algn="ctr">
              <a:lnSpc>
                <a:spcPts val="2700"/>
              </a:lnSpc>
              <a:buNone/>
            </a:pPr>
            <a:endParaRPr lang="en-US" sz="1700" dirty="0"/>
          </a:p>
        </p:txBody>
      </p:sp>
      <p:sp>
        <p:nvSpPr>
          <p:cNvPr id="7" name="Text 4"/>
          <p:cNvSpPr/>
          <p:nvPr/>
        </p:nvSpPr>
        <p:spPr>
          <a:xfrm>
            <a:off x="5657142" y="4055533"/>
            <a:ext cx="4147258" cy="977911"/>
          </a:xfrm>
          <a:prstGeom prst="rect">
            <a:avLst/>
          </a:prstGeom>
          <a:noFill/>
          <a:ln/>
        </p:spPr>
        <p:txBody>
          <a:bodyPr wrap="none" lIns="0" tIns="0" rIns="0" bIns="0" rtlCol="0" anchor="t"/>
          <a:lstStyle/>
          <a:p>
            <a:pPr marL="0" indent="0" algn="ctr">
              <a:lnSpc>
                <a:spcPts val="5600"/>
              </a:lnSpc>
              <a:buNone/>
            </a:pPr>
            <a:r>
              <a:rPr lang="en-US" sz="2400" b="1" dirty="0">
                <a:solidFill>
                  <a:srgbClr val="EEEFF5"/>
                </a:solidFill>
                <a:latin typeface="Barlow Bold" pitchFamily="34" charset="0"/>
                <a:ea typeface="Barlow Bold" pitchFamily="34" charset="-122"/>
                <a:cs typeface="Barlow Bold" pitchFamily="34" charset="-120"/>
              </a:rPr>
              <a:t>Engine Parameters</a:t>
            </a:r>
            <a:endParaRPr lang="en-US" sz="2400" dirty="0"/>
          </a:p>
        </p:txBody>
      </p:sp>
      <p:sp>
        <p:nvSpPr>
          <p:cNvPr id="8" name="Text 5"/>
          <p:cNvSpPr/>
          <p:nvPr/>
        </p:nvSpPr>
        <p:spPr>
          <a:xfrm>
            <a:off x="5782271" y="5518132"/>
            <a:ext cx="2850713" cy="356235"/>
          </a:xfrm>
          <a:prstGeom prst="rect">
            <a:avLst/>
          </a:prstGeom>
          <a:noFill/>
          <a:ln/>
        </p:spPr>
        <p:txBody>
          <a:bodyPr wrap="none" lIns="0" tIns="0" rIns="0" bIns="0" rtlCol="0" anchor="t"/>
          <a:lstStyle/>
          <a:p>
            <a:pPr marL="0" indent="0" algn="ctr">
              <a:lnSpc>
                <a:spcPts val="2800"/>
              </a:lnSpc>
              <a:buNone/>
            </a:pPr>
            <a:r>
              <a:rPr lang="en-US" sz="2200" b="1" dirty="0">
                <a:solidFill>
                  <a:srgbClr val="EEEFF5"/>
                </a:solidFill>
                <a:latin typeface="Barlow Bold" pitchFamily="34" charset="0"/>
                <a:ea typeface="Barlow Bold" pitchFamily="34" charset="-122"/>
                <a:cs typeface="Barlow Bold" pitchFamily="34" charset="-120"/>
              </a:rPr>
              <a:t>GPS Location</a:t>
            </a:r>
            <a:endParaRPr lang="en-US" sz="2200" dirty="0"/>
          </a:p>
        </p:txBody>
      </p:sp>
      <p:sp>
        <p:nvSpPr>
          <p:cNvPr id="9" name="Text 6"/>
          <p:cNvSpPr/>
          <p:nvPr/>
        </p:nvSpPr>
        <p:spPr>
          <a:xfrm>
            <a:off x="6244709" y="5970941"/>
            <a:ext cx="7627382" cy="914324"/>
          </a:xfrm>
          <a:prstGeom prst="rect">
            <a:avLst/>
          </a:prstGeom>
          <a:noFill/>
          <a:ln/>
        </p:spPr>
        <p:txBody>
          <a:bodyPr wrap="none" lIns="0" tIns="0" rIns="0" bIns="0" rtlCol="0" anchor="t"/>
          <a:lstStyle/>
          <a:p>
            <a:pPr marL="0" indent="0" algn="ctr">
              <a:lnSpc>
                <a:spcPts val="2700"/>
              </a:lnSpc>
              <a:buNone/>
            </a:pPr>
            <a:r>
              <a:rPr lang="en-US" sz="1800" dirty="0">
                <a:solidFill>
                  <a:srgbClr val="CFCBBF"/>
                </a:solidFill>
                <a:latin typeface="Raleway" pitchFamily="34" charset="0"/>
                <a:ea typeface="Raleway" pitchFamily="34" charset="-122"/>
                <a:cs typeface="Raleway" pitchFamily="34" charset="-120"/>
              </a:rPr>
              <a:t> Continuous tracking of vehicle location, enabling reconstruction</a:t>
            </a:r>
          </a:p>
          <a:p>
            <a:pPr marL="0" indent="0" algn="ctr">
              <a:lnSpc>
                <a:spcPts val="2700"/>
              </a:lnSpc>
              <a:buNone/>
            </a:pPr>
            <a:r>
              <a:rPr lang="en-US" sz="1800" dirty="0">
                <a:solidFill>
                  <a:srgbClr val="CFCBBF"/>
                </a:solidFill>
                <a:latin typeface="Raleway" pitchFamily="34" charset="0"/>
                <a:ea typeface="Raleway" pitchFamily="34" charset="-122"/>
                <a:cs typeface="Raleway" pitchFamily="34" charset="-120"/>
              </a:rPr>
              <a:t> of the vehicle's path before and during an accident</a:t>
            </a:r>
            <a:endParaRPr lang="en-US" sz="1700" dirty="0"/>
          </a:p>
        </p:txBody>
      </p:sp>
      <p:sp>
        <p:nvSpPr>
          <p:cNvPr id="10" name="Rectangle 9">
            <a:extLst>
              <a:ext uri="{FF2B5EF4-FFF2-40B4-BE49-F238E27FC236}">
                <a16:creationId xmlns:a16="http://schemas.microsoft.com/office/drawing/2014/main" id="{5C82D374-4ED4-E3A8-765C-5F5FA4CA474A}"/>
              </a:ext>
            </a:extLst>
          </p:cNvPr>
          <p:cNvSpPr/>
          <p:nvPr/>
        </p:nvSpPr>
        <p:spPr>
          <a:xfrm>
            <a:off x="12541719" y="7550330"/>
            <a:ext cx="2088682" cy="679269"/>
          </a:xfrm>
          <a:prstGeom prst="rect">
            <a:avLst/>
          </a:prstGeom>
          <a:solidFill>
            <a:srgbClr val="282C32"/>
          </a:solidFill>
          <a:ln/>
        </p:spPr>
        <p:txBody>
          <a:bodyPr wrap="none" lIns="0" tIns="0" rIns="0" bIns="0" rtlCol="0" anchor="t"/>
          <a:lstStyle/>
          <a:p>
            <a:pPr marL="0" indent="0" algn="l">
              <a:lnSpc>
                <a:spcPts val="2700"/>
              </a:lnSpc>
              <a:buNone/>
            </a:pPr>
            <a:endParaRPr lang="en-IN" sz="1700" dirty="0"/>
          </a:p>
        </p:txBody>
      </p:sp>
      <p:sp>
        <p:nvSpPr>
          <p:cNvPr id="12" name="TextBox 11">
            <a:extLst>
              <a:ext uri="{FF2B5EF4-FFF2-40B4-BE49-F238E27FC236}">
                <a16:creationId xmlns:a16="http://schemas.microsoft.com/office/drawing/2014/main" id="{C641445D-7D30-7ACF-A923-C70AC0602C0A}"/>
              </a:ext>
            </a:extLst>
          </p:cNvPr>
          <p:cNvSpPr txBox="1"/>
          <p:nvPr/>
        </p:nvSpPr>
        <p:spPr>
          <a:xfrm>
            <a:off x="6493932" y="3479977"/>
            <a:ext cx="7882467" cy="646331"/>
          </a:xfrm>
          <a:prstGeom prst="rect">
            <a:avLst/>
          </a:prstGeom>
          <a:noFill/>
        </p:spPr>
        <p:txBody>
          <a:bodyPr wrap="square" rtlCol="0">
            <a:spAutoFit/>
          </a:bodyPr>
          <a:lstStyle/>
          <a:p>
            <a:r>
              <a:rPr lang="en-US" sz="1800" dirty="0">
                <a:solidFill>
                  <a:srgbClr val="CFCBBF"/>
                </a:solidFill>
                <a:latin typeface="Raleway" pitchFamily="34" charset="0"/>
                <a:ea typeface="Raleway" pitchFamily="34" charset="-122"/>
                <a:cs typeface="Raleway" pitchFamily="34" charset="-120"/>
              </a:rPr>
              <a:t>Information about the force and duration of acceleration and braking events, revealing driver behavior and potential for sudden maneuvers.</a:t>
            </a:r>
            <a:endParaRPr lang="en-IN" dirty="0"/>
          </a:p>
        </p:txBody>
      </p:sp>
      <p:sp>
        <p:nvSpPr>
          <p:cNvPr id="13" name="TextBox 12">
            <a:extLst>
              <a:ext uri="{FF2B5EF4-FFF2-40B4-BE49-F238E27FC236}">
                <a16:creationId xmlns:a16="http://schemas.microsoft.com/office/drawing/2014/main" id="{9237F4B7-55DA-CCA2-2F10-C87EE83C3056}"/>
              </a:ext>
            </a:extLst>
          </p:cNvPr>
          <p:cNvSpPr txBox="1"/>
          <p:nvPr/>
        </p:nvSpPr>
        <p:spPr>
          <a:xfrm>
            <a:off x="6493932" y="4775227"/>
            <a:ext cx="8030589" cy="646331"/>
          </a:xfrm>
          <a:prstGeom prst="rect">
            <a:avLst/>
          </a:prstGeom>
          <a:noFill/>
        </p:spPr>
        <p:txBody>
          <a:bodyPr wrap="square" rtlCol="0">
            <a:spAutoFit/>
          </a:bodyPr>
          <a:lstStyle/>
          <a:p>
            <a:r>
              <a:rPr lang="en-US" sz="1800" dirty="0">
                <a:solidFill>
                  <a:srgbClr val="CFCBBF"/>
                </a:solidFill>
                <a:latin typeface="Raleway" pitchFamily="34" charset="0"/>
                <a:ea typeface="Raleway" pitchFamily="34" charset="-122"/>
                <a:cs typeface="Raleway" pitchFamily="34" charset="-120"/>
              </a:rPr>
              <a:t>Recording of engine speed, throttle position, and other parameters,            providing insights into engine performance and driver inputs.</a:t>
            </a:r>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366423" y="685801"/>
            <a:ext cx="7908608" cy="1031966"/>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Advantages and Disadvantages</a:t>
            </a:r>
            <a:endParaRPr lang="en-US" sz="4450" dirty="0"/>
          </a:p>
        </p:txBody>
      </p:sp>
      <p:sp>
        <p:nvSpPr>
          <p:cNvPr id="3" name="Text 1"/>
          <p:cNvSpPr/>
          <p:nvPr/>
        </p:nvSpPr>
        <p:spPr>
          <a:xfrm>
            <a:off x="470927" y="1916821"/>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9998FF"/>
                </a:solidFill>
                <a:latin typeface="Barlow Bold" pitchFamily="34" charset="0"/>
                <a:ea typeface="Barlow Bold" pitchFamily="34" charset="-122"/>
                <a:cs typeface="Barlow Bold" pitchFamily="34" charset="-120"/>
              </a:rPr>
              <a:t>Advantages</a:t>
            </a:r>
            <a:endParaRPr lang="en-US" sz="2200" dirty="0"/>
          </a:p>
        </p:txBody>
      </p:sp>
      <p:sp>
        <p:nvSpPr>
          <p:cNvPr id="5" name="Text 3"/>
          <p:cNvSpPr/>
          <p:nvPr/>
        </p:nvSpPr>
        <p:spPr>
          <a:xfrm>
            <a:off x="758309" y="2586446"/>
            <a:ext cx="6292572" cy="4114800"/>
          </a:xfrm>
          <a:prstGeom prst="rect">
            <a:avLst/>
          </a:prstGeom>
          <a:noFill/>
          <a:ln/>
        </p:spPr>
        <p:txBody>
          <a:bodyPr wrap="none" lIns="0" tIns="0" rIns="0" bIns="0" rtlCol="0" anchor="t"/>
          <a:lstStyle/>
          <a:p>
            <a:pPr>
              <a:lnSpc>
                <a:spcPts val="2700"/>
              </a:lnSpc>
              <a:buSzPct val="100000"/>
            </a:pPr>
            <a:endParaRPr lang="en-US" sz="1700" dirty="0">
              <a:solidFill>
                <a:srgbClr val="EEEFF5"/>
              </a:solidFill>
              <a:latin typeface="Montserrat" pitchFamily="34" charset="0"/>
            </a:endParaRPr>
          </a:p>
          <a:p>
            <a:pPr marL="285750" indent="-285750">
              <a:lnSpc>
                <a:spcPts val="2700"/>
              </a:lnSpc>
              <a:buSzPct val="100000"/>
              <a:buFont typeface="Arial" panose="020B0604020202020204" pitchFamily="34" charset="0"/>
              <a:buChar char="•"/>
            </a:pPr>
            <a:r>
              <a:rPr lang="en-US" sz="1600" dirty="0">
                <a:solidFill>
                  <a:schemeClr val="bg1"/>
                </a:solidFill>
                <a:latin typeface="Raleway" pitchFamily="34" charset="0"/>
                <a:ea typeface="Raleway" pitchFamily="34" charset="-122"/>
                <a:cs typeface="Raleway" pitchFamily="34" charset="-120"/>
              </a:rPr>
              <a:t>Enhanced Safety: Data analysis can identify potential safety</a:t>
            </a:r>
          </a:p>
          <a:p>
            <a:pPr>
              <a:lnSpc>
                <a:spcPts val="2700"/>
              </a:lnSpc>
              <a:buSzPct val="100000"/>
            </a:pPr>
            <a:r>
              <a:rPr lang="en-US" sz="1600" dirty="0">
                <a:solidFill>
                  <a:schemeClr val="bg1"/>
                </a:solidFill>
                <a:latin typeface="Raleway" pitchFamily="34" charset="0"/>
                <a:ea typeface="Raleway" pitchFamily="34" charset="-122"/>
                <a:cs typeface="Raleway" pitchFamily="34" charset="-120"/>
              </a:rPr>
              <a:t>      hazards and contribute to accident prevention</a:t>
            </a:r>
            <a:r>
              <a:rPr lang="en-US" sz="1600" dirty="0">
                <a:solidFill>
                  <a:srgbClr val="CFCBBF"/>
                </a:solidFill>
                <a:latin typeface="Raleway" pitchFamily="34" charset="0"/>
                <a:ea typeface="Raleway" pitchFamily="34" charset="-122"/>
                <a:cs typeface="Raleway" pitchFamily="34" charset="-120"/>
              </a:rPr>
              <a:t>.</a:t>
            </a:r>
          </a:p>
          <a:p>
            <a:pPr>
              <a:lnSpc>
                <a:spcPts val="2700"/>
              </a:lnSpc>
              <a:buSzPct val="100000"/>
            </a:pPr>
            <a:endParaRPr lang="en-US" sz="1600" dirty="0">
              <a:solidFill>
                <a:srgbClr val="CFCBBF"/>
              </a:solidFill>
              <a:latin typeface="Raleway" pitchFamily="34" charset="0"/>
              <a:ea typeface="Raleway" pitchFamily="34" charset="-122"/>
              <a:cs typeface="Raleway" pitchFamily="34" charset="-120"/>
            </a:endParaRPr>
          </a:p>
          <a:p>
            <a:pPr marL="285750" indent="-285750">
              <a:lnSpc>
                <a:spcPts val="2700"/>
              </a:lnSpc>
              <a:buSzPct val="100000"/>
              <a:buFont typeface="Arial" panose="020B0604020202020204" pitchFamily="34" charset="0"/>
              <a:buChar char="•"/>
            </a:pPr>
            <a:r>
              <a:rPr lang="en-US" sz="1600" dirty="0">
                <a:solidFill>
                  <a:schemeClr val="bg1"/>
                </a:solidFill>
                <a:latin typeface="Raleway" pitchFamily="34" charset="0"/>
                <a:ea typeface="Raleway" pitchFamily="34" charset="-122"/>
                <a:cs typeface="Raleway" pitchFamily="34" charset="-120"/>
              </a:rPr>
              <a:t>Improved Accident Investigation: Provides crucial evidence </a:t>
            </a:r>
          </a:p>
          <a:p>
            <a:pPr>
              <a:lnSpc>
                <a:spcPts val="2700"/>
              </a:lnSpc>
              <a:buSzPct val="100000"/>
            </a:pPr>
            <a:r>
              <a:rPr lang="en-US" sz="1600" dirty="0">
                <a:solidFill>
                  <a:schemeClr val="bg1"/>
                </a:solidFill>
                <a:latin typeface="Raleway" pitchFamily="34" charset="0"/>
                <a:ea typeface="Raleway" pitchFamily="34" charset="-122"/>
                <a:cs typeface="Raleway" pitchFamily="34" charset="-120"/>
              </a:rPr>
              <a:t>      for accident reconstruction and investigation</a:t>
            </a:r>
            <a:r>
              <a:rPr lang="en-US" sz="1600" dirty="0">
                <a:solidFill>
                  <a:srgbClr val="CFCBBF"/>
                </a:solidFill>
                <a:latin typeface="Raleway" pitchFamily="34" charset="0"/>
                <a:ea typeface="Raleway" pitchFamily="34" charset="-122"/>
                <a:cs typeface="Raleway" pitchFamily="34" charset="-120"/>
              </a:rPr>
              <a:t>.</a:t>
            </a:r>
          </a:p>
          <a:p>
            <a:pPr>
              <a:lnSpc>
                <a:spcPts val="2700"/>
              </a:lnSpc>
              <a:buSzPct val="100000"/>
            </a:pPr>
            <a:endParaRPr lang="en-US" sz="1600" dirty="0">
              <a:solidFill>
                <a:srgbClr val="CFCBBF"/>
              </a:solidFill>
              <a:latin typeface="Raleway" pitchFamily="34" charset="0"/>
            </a:endParaRPr>
          </a:p>
          <a:p>
            <a:pPr marL="285750" indent="-285750">
              <a:lnSpc>
                <a:spcPts val="2700"/>
              </a:lnSpc>
              <a:buSzPct val="100000"/>
              <a:buFont typeface="Arial" panose="020B0604020202020204" pitchFamily="34" charset="0"/>
              <a:buChar char="•"/>
            </a:pPr>
            <a:r>
              <a:rPr lang="en-US" dirty="0">
                <a:solidFill>
                  <a:schemeClr val="bg1"/>
                </a:solidFill>
              </a:rPr>
              <a:t>Driver Behavior Insights: Can help drivers improve their driving</a:t>
            </a:r>
          </a:p>
          <a:p>
            <a:pPr>
              <a:lnSpc>
                <a:spcPts val="2700"/>
              </a:lnSpc>
              <a:buSzPct val="100000"/>
            </a:pPr>
            <a:r>
              <a:rPr lang="en-US" dirty="0">
                <a:solidFill>
                  <a:schemeClr val="bg1"/>
                </a:solidFill>
              </a:rPr>
              <a:t>      habits and promote safer driving practices.</a:t>
            </a:r>
          </a:p>
          <a:p>
            <a:pPr>
              <a:lnSpc>
                <a:spcPts val="2700"/>
              </a:lnSpc>
              <a:buSzPct val="100000"/>
            </a:pPr>
            <a:endParaRPr lang="en-US" sz="1600" dirty="0"/>
          </a:p>
          <a:p>
            <a:pPr>
              <a:lnSpc>
                <a:spcPts val="2700"/>
              </a:lnSpc>
              <a:buSzPct val="100000"/>
            </a:pPr>
            <a:endParaRPr lang="en-US" sz="1700" dirty="0"/>
          </a:p>
        </p:txBody>
      </p:sp>
      <p:sp>
        <p:nvSpPr>
          <p:cNvPr id="6" name="Text 4"/>
          <p:cNvSpPr/>
          <p:nvPr/>
        </p:nvSpPr>
        <p:spPr>
          <a:xfrm>
            <a:off x="7587139" y="1910291"/>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9998FF"/>
                </a:solidFill>
                <a:latin typeface="Barlow Bold" pitchFamily="34" charset="0"/>
                <a:ea typeface="Barlow Bold" pitchFamily="34" charset="-122"/>
                <a:cs typeface="Barlow Bold" pitchFamily="34" charset="-120"/>
              </a:rPr>
              <a:t>Disadvantages</a:t>
            </a:r>
            <a:endParaRPr lang="en-US" sz="2200" dirty="0"/>
          </a:p>
        </p:txBody>
      </p:sp>
      <p:sp>
        <p:nvSpPr>
          <p:cNvPr id="8" name="Text 6"/>
          <p:cNvSpPr/>
          <p:nvPr/>
        </p:nvSpPr>
        <p:spPr>
          <a:xfrm>
            <a:off x="7587139" y="2811544"/>
            <a:ext cx="6292572" cy="3910811"/>
          </a:xfrm>
          <a:prstGeom prst="rect">
            <a:avLst/>
          </a:prstGeom>
          <a:noFill/>
          <a:ln/>
        </p:spPr>
        <p:txBody>
          <a:bodyPr wrap="none" lIns="0" tIns="0" rIns="0" bIns="0" rtlCol="0" anchor="t"/>
          <a:lstStyle/>
          <a:p>
            <a:pPr marL="285750" indent="-285750">
              <a:lnSpc>
                <a:spcPts val="2700"/>
              </a:lnSpc>
              <a:buSzPct val="100000"/>
              <a:buFont typeface="Arial" panose="020B0604020202020204" pitchFamily="34" charset="0"/>
              <a:buChar char="•"/>
            </a:pPr>
            <a:r>
              <a:rPr lang="en-US" sz="1600" dirty="0">
                <a:solidFill>
                  <a:schemeClr val="bg1"/>
                </a:solidFill>
                <a:latin typeface="Raleway" pitchFamily="34" charset="0"/>
                <a:ea typeface="Raleway" pitchFamily="34" charset="-122"/>
                <a:cs typeface="Raleway" pitchFamily="34" charset="-120"/>
              </a:rPr>
              <a:t>Privacy Concerns: Raises ethical questions about data </a:t>
            </a:r>
          </a:p>
          <a:p>
            <a:pPr>
              <a:lnSpc>
                <a:spcPts val="2700"/>
              </a:lnSpc>
              <a:buSzPct val="100000"/>
            </a:pPr>
            <a:r>
              <a:rPr lang="en-US" sz="1600" dirty="0">
                <a:solidFill>
                  <a:schemeClr val="bg1"/>
                </a:solidFill>
                <a:latin typeface="Raleway" pitchFamily="34" charset="0"/>
                <a:ea typeface="Raleway" pitchFamily="34" charset="-122"/>
                <a:cs typeface="Raleway" pitchFamily="34" charset="-120"/>
              </a:rPr>
              <a:t>      collection and potential misuse of personal information</a:t>
            </a:r>
            <a:r>
              <a:rPr lang="en-US" sz="1600" dirty="0">
                <a:solidFill>
                  <a:srgbClr val="CFCBBF"/>
                </a:solidFill>
                <a:latin typeface="Raleway" pitchFamily="34" charset="0"/>
                <a:ea typeface="Raleway" pitchFamily="34" charset="-122"/>
                <a:cs typeface="Raleway" pitchFamily="34" charset="-120"/>
              </a:rPr>
              <a:t>.</a:t>
            </a:r>
          </a:p>
          <a:p>
            <a:pPr>
              <a:lnSpc>
                <a:spcPts val="2700"/>
              </a:lnSpc>
              <a:buSzPct val="100000"/>
            </a:pPr>
            <a:endParaRPr lang="en-US" sz="1600" dirty="0">
              <a:solidFill>
                <a:srgbClr val="CFCBBF"/>
              </a:solidFill>
              <a:latin typeface="Raleway" pitchFamily="34" charset="0"/>
            </a:endParaRPr>
          </a:p>
          <a:p>
            <a:pPr marL="285750" indent="-285750">
              <a:lnSpc>
                <a:spcPts val="2700"/>
              </a:lnSpc>
              <a:buSzPct val="100000"/>
              <a:buFont typeface="Arial" panose="020B0604020202020204" pitchFamily="34" charset="0"/>
              <a:buChar char="•"/>
            </a:pPr>
            <a:r>
              <a:rPr lang="en-US" sz="1600" dirty="0">
                <a:solidFill>
                  <a:schemeClr val="bg1"/>
                </a:solidFill>
                <a:latin typeface="Raleway" pitchFamily="34" charset="0"/>
                <a:ea typeface="Raleway" pitchFamily="34" charset="-122"/>
                <a:cs typeface="Raleway" pitchFamily="34" charset="-120"/>
              </a:rPr>
              <a:t>Potential for Manipulation: Data can be tampered with or </a:t>
            </a:r>
          </a:p>
          <a:p>
            <a:pPr>
              <a:lnSpc>
                <a:spcPts val="2700"/>
              </a:lnSpc>
              <a:buSzPct val="100000"/>
            </a:pPr>
            <a:r>
              <a:rPr lang="en-US" sz="1600" dirty="0">
                <a:solidFill>
                  <a:schemeClr val="bg1"/>
                </a:solidFill>
                <a:latin typeface="Raleway" pitchFamily="34" charset="0"/>
                <a:ea typeface="Raleway" pitchFamily="34" charset="-122"/>
                <a:cs typeface="Raleway" pitchFamily="34" charset="-120"/>
              </a:rPr>
              <a:t>      misinterpreted, leading to inaccurate conclusions.</a:t>
            </a:r>
          </a:p>
          <a:p>
            <a:pPr>
              <a:lnSpc>
                <a:spcPts val="2700"/>
              </a:lnSpc>
              <a:buSzPct val="100000"/>
            </a:pPr>
            <a:endParaRPr lang="en-US" sz="1600" dirty="0">
              <a:solidFill>
                <a:schemeClr val="bg1"/>
              </a:solidFill>
              <a:latin typeface="Raleway" pitchFamily="34" charset="0"/>
            </a:endParaRPr>
          </a:p>
          <a:p>
            <a:pPr marL="285750" indent="-285750">
              <a:lnSpc>
                <a:spcPts val="2700"/>
              </a:lnSpc>
              <a:buSzPct val="100000"/>
              <a:buFont typeface="Arial" panose="020B0604020202020204" pitchFamily="34" charset="0"/>
              <a:buChar char="•"/>
            </a:pPr>
            <a:r>
              <a:rPr lang="en-US" sz="1600" dirty="0">
                <a:solidFill>
                  <a:schemeClr val="bg1"/>
                </a:solidFill>
                <a:latin typeface="Raleway" pitchFamily="34" charset="0"/>
                <a:ea typeface="Raleway" pitchFamily="34" charset="-122"/>
                <a:cs typeface="Raleway" pitchFamily="34" charset="-120"/>
              </a:rPr>
              <a:t>Cost Implications: Black box installation and data analysis can</a:t>
            </a:r>
          </a:p>
          <a:p>
            <a:pPr>
              <a:lnSpc>
                <a:spcPts val="2700"/>
              </a:lnSpc>
              <a:buSzPct val="100000"/>
            </a:pPr>
            <a:r>
              <a:rPr lang="en-US" sz="1600" dirty="0">
                <a:solidFill>
                  <a:schemeClr val="bg1"/>
                </a:solidFill>
                <a:latin typeface="Raleway" pitchFamily="34" charset="0"/>
                <a:ea typeface="Raleway" pitchFamily="34" charset="-122"/>
                <a:cs typeface="Raleway" pitchFamily="34" charset="-120"/>
              </a:rPr>
              <a:t>      add to the overall cost of vehicle ownership</a:t>
            </a:r>
            <a:r>
              <a:rPr lang="en-US" sz="1600" dirty="0">
                <a:solidFill>
                  <a:srgbClr val="CFCBBF"/>
                </a:solidFill>
                <a:latin typeface="Raleway" pitchFamily="34" charset="0"/>
                <a:ea typeface="Raleway" pitchFamily="34" charset="-122"/>
                <a:cs typeface="Raleway" pitchFamily="34" charset="-120"/>
              </a:rPr>
              <a:t>.</a:t>
            </a:r>
            <a:endParaRPr lang="en-US" sz="1600" dirty="0"/>
          </a:p>
          <a:p>
            <a:pPr>
              <a:lnSpc>
                <a:spcPts val="2700"/>
              </a:lnSpc>
              <a:buSzPct val="100000"/>
            </a:pPr>
            <a:endParaRPr lang="en-US" sz="1600" dirty="0"/>
          </a:p>
          <a:p>
            <a:pPr>
              <a:lnSpc>
                <a:spcPts val="2700"/>
              </a:lnSpc>
              <a:buSzPct val="100000"/>
            </a:pPr>
            <a:endParaRPr lang="en-US" sz="1600" dirty="0"/>
          </a:p>
          <a:p>
            <a:pPr>
              <a:lnSpc>
                <a:spcPts val="2700"/>
              </a:lnSpc>
              <a:buSzPct val="100000"/>
            </a:pPr>
            <a:endParaRPr lang="en-US" sz="1700" dirty="0"/>
          </a:p>
        </p:txBody>
      </p:sp>
      <p:sp>
        <p:nvSpPr>
          <p:cNvPr id="9" name="Rectangle 8">
            <a:extLst>
              <a:ext uri="{FF2B5EF4-FFF2-40B4-BE49-F238E27FC236}">
                <a16:creationId xmlns:a16="http://schemas.microsoft.com/office/drawing/2014/main" id="{4DCF9D78-F016-F672-D171-4142C7482F97}"/>
              </a:ext>
            </a:extLst>
          </p:cNvPr>
          <p:cNvSpPr/>
          <p:nvPr/>
        </p:nvSpPr>
        <p:spPr>
          <a:xfrm>
            <a:off x="12541719" y="7550330"/>
            <a:ext cx="2088682" cy="679269"/>
          </a:xfrm>
          <a:prstGeom prst="rect">
            <a:avLst/>
          </a:prstGeom>
          <a:solidFill>
            <a:srgbClr val="282C32"/>
          </a:solidFill>
          <a:ln/>
        </p:spPr>
        <p:txBody>
          <a:bodyPr wrap="none" lIns="0" tIns="0" rIns="0" bIns="0" rtlCol="0" anchor="t"/>
          <a:lstStyle/>
          <a:p>
            <a:pPr marL="0" indent="0" algn="l">
              <a:lnSpc>
                <a:spcPts val="2700"/>
              </a:lnSpc>
              <a:buNone/>
            </a:pPr>
            <a:endParaRPr lang="en-IN"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8309" y="3127415"/>
            <a:ext cx="5701546"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Privacy</a:t>
            </a:r>
            <a:endParaRPr lang="en-US" sz="4450" dirty="0"/>
          </a:p>
        </p:txBody>
      </p:sp>
      <p:sp>
        <p:nvSpPr>
          <p:cNvPr id="4" name="Text 1"/>
          <p:cNvSpPr/>
          <p:nvPr/>
        </p:nvSpPr>
        <p:spPr>
          <a:xfrm>
            <a:off x="758309" y="4165044"/>
            <a:ext cx="7627382" cy="346710"/>
          </a:xfrm>
          <a:prstGeom prst="rect">
            <a:avLst/>
          </a:prstGeom>
          <a:noFill/>
          <a:ln/>
        </p:spPr>
        <p:txBody>
          <a:bodyPr wrap="non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Data collection raises privacy questions.</a:t>
            </a:r>
            <a:endParaRPr lang="en-US" sz="1700" dirty="0"/>
          </a:p>
        </p:txBody>
      </p:sp>
      <p:sp>
        <p:nvSpPr>
          <p:cNvPr id="5" name="Text 2"/>
          <p:cNvSpPr/>
          <p:nvPr/>
        </p:nvSpPr>
        <p:spPr>
          <a:xfrm>
            <a:off x="758309" y="4755475"/>
            <a:ext cx="7627382" cy="346710"/>
          </a:xfrm>
          <a:prstGeom prst="rect">
            <a:avLst/>
          </a:prstGeom>
          <a:noFill/>
          <a:ln/>
        </p:spPr>
        <p:txBody>
          <a:bodyPr wrap="non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Regulations are needed to protect personal information.</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1646039"/>
            <a:ext cx="5701546"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Future of Technology</a:t>
            </a:r>
            <a:endParaRPr lang="en-US" sz="4450" dirty="0"/>
          </a:p>
        </p:txBody>
      </p:sp>
      <p:pic>
        <p:nvPicPr>
          <p:cNvPr id="4" name="Image 1" descr="preencoded.png"/>
          <p:cNvPicPr>
            <a:picLocks noChangeAspect="1"/>
          </p:cNvPicPr>
          <p:nvPr/>
        </p:nvPicPr>
        <p:blipFill>
          <a:blip r:embed="rId4"/>
          <a:stretch>
            <a:fillRect/>
          </a:stretch>
        </p:blipFill>
        <p:spPr>
          <a:xfrm>
            <a:off x="6244709" y="2683669"/>
            <a:ext cx="1083231" cy="1299924"/>
          </a:xfrm>
          <a:prstGeom prst="rect">
            <a:avLst/>
          </a:prstGeom>
        </p:spPr>
      </p:pic>
      <p:sp>
        <p:nvSpPr>
          <p:cNvPr id="5" name="Text 1"/>
          <p:cNvSpPr/>
          <p:nvPr/>
        </p:nvSpPr>
        <p:spPr>
          <a:xfrm>
            <a:off x="7652861" y="2900243"/>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Enhanced Sensors</a:t>
            </a:r>
            <a:endParaRPr lang="en-US" sz="2200" dirty="0"/>
          </a:p>
        </p:txBody>
      </p:sp>
      <p:sp>
        <p:nvSpPr>
          <p:cNvPr id="6" name="Text 2"/>
          <p:cNvSpPr/>
          <p:nvPr/>
        </p:nvSpPr>
        <p:spPr>
          <a:xfrm>
            <a:off x="7652861" y="3386376"/>
            <a:ext cx="6219230" cy="346710"/>
          </a:xfrm>
          <a:prstGeom prst="rect">
            <a:avLst/>
          </a:prstGeom>
          <a:noFill/>
          <a:ln/>
        </p:spPr>
        <p:txBody>
          <a:bodyPr wrap="non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More detailed data collection.</a:t>
            </a:r>
            <a:endParaRPr lang="en-US" sz="1700" dirty="0"/>
          </a:p>
        </p:txBody>
      </p:sp>
      <p:pic>
        <p:nvPicPr>
          <p:cNvPr id="7" name="Image 2" descr="preencoded.png"/>
          <p:cNvPicPr>
            <a:picLocks noChangeAspect="1"/>
          </p:cNvPicPr>
          <p:nvPr/>
        </p:nvPicPr>
        <p:blipFill>
          <a:blip r:embed="rId5"/>
          <a:stretch>
            <a:fillRect/>
          </a:stretch>
        </p:blipFill>
        <p:spPr>
          <a:xfrm>
            <a:off x="6244709" y="3983593"/>
            <a:ext cx="1083231" cy="1299924"/>
          </a:xfrm>
          <a:prstGeom prst="rect">
            <a:avLst/>
          </a:prstGeom>
        </p:spPr>
      </p:pic>
      <p:sp>
        <p:nvSpPr>
          <p:cNvPr id="8" name="Text 3"/>
          <p:cNvSpPr/>
          <p:nvPr/>
        </p:nvSpPr>
        <p:spPr>
          <a:xfrm>
            <a:off x="7652861" y="4200168"/>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AI Integration</a:t>
            </a:r>
            <a:endParaRPr lang="en-US" sz="2200" dirty="0"/>
          </a:p>
        </p:txBody>
      </p:sp>
      <p:sp>
        <p:nvSpPr>
          <p:cNvPr id="9" name="Text 4"/>
          <p:cNvSpPr/>
          <p:nvPr/>
        </p:nvSpPr>
        <p:spPr>
          <a:xfrm>
            <a:off x="7652861" y="4686300"/>
            <a:ext cx="6219230" cy="346710"/>
          </a:xfrm>
          <a:prstGeom prst="rect">
            <a:avLst/>
          </a:prstGeom>
          <a:noFill/>
          <a:ln/>
        </p:spPr>
        <p:txBody>
          <a:bodyPr wrap="non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Predictive safety features.</a:t>
            </a:r>
            <a:endParaRPr lang="en-US" sz="1700" dirty="0"/>
          </a:p>
        </p:txBody>
      </p:sp>
      <p:pic>
        <p:nvPicPr>
          <p:cNvPr id="10" name="Image 3" descr="preencoded.png"/>
          <p:cNvPicPr>
            <a:picLocks noChangeAspect="1"/>
          </p:cNvPicPr>
          <p:nvPr/>
        </p:nvPicPr>
        <p:blipFill>
          <a:blip r:embed="rId6"/>
          <a:stretch>
            <a:fillRect/>
          </a:stretch>
        </p:blipFill>
        <p:spPr>
          <a:xfrm>
            <a:off x="6244709" y="5283518"/>
            <a:ext cx="1083231" cy="1299924"/>
          </a:xfrm>
          <a:prstGeom prst="rect">
            <a:avLst/>
          </a:prstGeom>
        </p:spPr>
      </p:pic>
      <p:sp>
        <p:nvSpPr>
          <p:cNvPr id="11" name="Text 5"/>
          <p:cNvSpPr/>
          <p:nvPr/>
        </p:nvSpPr>
        <p:spPr>
          <a:xfrm>
            <a:off x="7652861" y="5500092"/>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Connectivity</a:t>
            </a:r>
            <a:endParaRPr lang="en-US" sz="2200" dirty="0"/>
          </a:p>
        </p:txBody>
      </p:sp>
      <p:sp>
        <p:nvSpPr>
          <p:cNvPr id="12" name="Text 6"/>
          <p:cNvSpPr/>
          <p:nvPr/>
        </p:nvSpPr>
        <p:spPr>
          <a:xfrm>
            <a:off x="7652861" y="5986224"/>
            <a:ext cx="6219230" cy="346710"/>
          </a:xfrm>
          <a:prstGeom prst="rect">
            <a:avLst/>
          </a:prstGeom>
          <a:noFill/>
          <a:ln/>
        </p:spPr>
        <p:txBody>
          <a:bodyPr wrap="non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Real-time data sharing.</a:t>
            </a:r>
            <a:endParaRPr lang="en-US" sz="1700" dirty="0"/>
          </a:p>
        </p:txBody>
      </p:sp>
      <p:sp>
        <p:nvSpPr>
          <p:cNvPr id="13" name="Rectangle 12">
            <a:extLst>
              <a:ext uri="{FF2B5EF4-FFF2-40B4-BE49-F238E27FC236}">
                <a16:creationId xmlns:a16="http://schemas.microsoft.com/office/drawing/2014/main" id="{6BF2A083-EF94-58DB-47F6-A5519A0566C9}"/>
              </a:ext>
            </a:extLst>
          </p:cNvPr>
          <p:cNvSpPr/>
          <p:nvPr/>
        </p:nvSpPr>
        <p:spPr>
          <a:xfrm>
            <a:off x="12541719" y="7550330"/>
            <a:ext cx="2088682" cy="679269"/>
          </a:xfrm>
          <a:prstGeom prst="rect">
            <a:avLst/>
          </a:prstGeom>
          <a:solidFill>
            <a:srgbClr val="282C32"/>
          </a:solidFill>
          <a:ln/>
        </p:spPr>
        <p:txBody>
          <a:bodyPr wrap="none" lIns="0" tIns="0" rIns="0" bIns="0" rtlCol="0" anchor="t"/>
          <a:lstStyle/>
          <a:p>
            <a:pPr marL="0" indent="0" algn="l">
              <a:lnSpc>
                <a:spcPts val="2700"/>
              </a:lnSpc>
              <a:buNone/>
            </a:pPr>
            <a:endParaRPr lang="en-IN"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a:spPr>
      <a:bodyPr wrap="none" lIns="0" tIns="0" rIns="0" bIns="0" rtlCol="0" anchor="t"/>
      <a:lstStyle>
        <a:defPPr marL="0" indent="0" algn="l">
          <a:lnSpc>
            <a:spcPts val="2700"/>
          </a:lnSpc>
          <a:buNone/>
          <a:defRPr sz="1700" dirty="0"/>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262</TotalTime>
  <Words>536</Words>
  <Application>Microsoft Office PowerPoint</Application>
  <PresentationFormat>Custom</PresentationFormat>
  <Paragraphs>123</Paragraphs>
  <Slides>11</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Montserrat Bold</vt:lpstr>
      <vt:lpstr>Bahnschrift SemiBold</vt:lpstr>
      <vt:lpstr>Palatino Linotype</vt:lpstr>
      <vt:lpstr>Raleway</vt:lpstr>
      <vt:lpstr>Arial</vt:lpstr>
      <vt:lpstr>Barlow Bold</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Bayya Chaithanya</cp:lastModifiedBy>
  <cp:revision>14</cp:revision>
  <dcterms:created xsi:type="dcterms:W3CDTF">2025-02-16T16:57:15Z</dcterms:created>
  <dcterms:modified xsi:type="dcterms:W3CDTF">2025-02-19T17:39:34Z</dcterms:modified>
</cp:coreProperties>
</file>